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5720000" cy="27432000"/>
  <p:notesSz cx="7004050" cy="9283700"/>
  <p:defaultTextStyle>
    <a:defPPr>
      <a:defRPr lang="en-US"/>
    </a:defPPr>
    <a:lvl1pPr algn="l" rtl="0" fontAlgn="base">
      <a:spcBef>
        <a:spcPct val="0"/>
      </a:spcBef>
      <a:spcAft>
        <a:spcPct val="0"/>
      </a:spcAft>
      <a:defRPr sz="2800" kern="1200">
        <a:solidFill>
          <a:schemeClr val="tx1"/>
        </a:solidFill>
        <a:latin typeface="Arial" charset="0"/>
        <a:ea typeface="+mn-ea"/>
        <a:cs typeface="+mn-cs"/>
      </a:defRPr>
    </a:lvl1pPr>
    <a:lvl2pPr marL="457200" algn="l" rtl="0" fontAlgn="base">
      <a:spcBef>
        <a:spcPct val="0"/>
      </a:spcBef>
      <a:spcAft>
        <a:spcPct val="0"/>
      </a:spcAft>
      <a:defRPr sz="2800" kern="1200">
        <a:solidFill>
          <a:schemeClr val="tx1"/>
        </a:solidFill>
        <a:latin typeface="Arial" charset="0"/>
        <a:ea typeface="+mn-ea"/>
        <a:cs typeface="+mn-cs"/>
      </a:defRPr>
    </a:lvl2pPr>
    <a:lvl3pPr marL="914400" algn="l" rtl="0" fontAlgn="base">
      <a:spcBef>
        <a:spcPct val="0"/>
      </a:spcBef>
      <a:spcAft>
        <a:spcPct val="0"/>
      </a:spcAft>
      <a:defRPr sz="2800" kern="1200">
        <a:solidFill>
          <a:schemeClr val="tx1"/>
        </a:solidFill>
        <a:latin typeface="Arial" charset="0"/>
        <a:ea typeface="+mn-ea"/>
        <a:cs typeface="+mn-cs"/>
      </a:defRPr>
    </a:lvl3pPr>
    <a:lvl4pPr marL="1371600" algn="l" rtl="0" fontAlgn="base">
      <a:spcBef>
        <a:spcPct val="0"/>
      </a:spcBef>
      <a:spcAft>
        <a:spcPct val="0"/>
      </a:spcAft>
      <a:defRPr sz="2800" kern="1200">
        <a:solidFill>
          <a:schemeClr val="tx1"/>
        </a:solidFill>
        <a:latin typeface="Arial" charset="0"/>
        <a:ea typeface="+mn-ea"/>
        <a:cs typeface="+mn-cs"/>
      </a:defRPr>
    </a:lvl4pPr>
    <a:lvl5pPr marL="1828800" algn="l" rtl="0" fontAlgn="base">
      <a:spcBef>
        <a:spcPct val="0"/>
      </a:spcBef>
      <a:spcAft>
        <a:spcPct val="0"/>
      </a:spcAft>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8640">
          <p15:clr>
            <a:srgbClr val="A4A3A4"/>
          </p15:clr>
        </p15:guide>
        <p15:guide id="2" pos="144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DDDD"/>
    <a:srgbClr val="003366"/>
    <a:srgbClr val="336699"/>
    <a:srgbClr val="990033"/>
    <a:srgbClr val="640021"/>
    <a:srgbClr val="EAEAEA"/>
    <a:srgbClr val="003A74"/>
    <a:srgbClr val="366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60" autoAdjust="0"/>
    <p:restoredTop sz="94676" autoAdjust="0"/>
  </p:normalViewPr>
  <p:slideViewPr>
    <p:cSldViewPr>
      <p:cViewPr varScale="1">
        <p:scale>
          <a:sx n="20" d="100"/>
          <a:sy n="20" d="100"/>
        </p:scale>
        <p:origin x="1478" y="19"/>
      </p:cViewPr>
      <p:guideLst>
        <p:guide orient="horz" pos="8640"/>
        <p:guide pos="1440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103B-46EC-9A5B-7592BE7CD1DE}"/>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103B-46EC-9A5B-7592BE7CD1DE}"/>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103B-46EC-9A5B-7592BE7CD1DE}"/>
            </c:ext>
          </c:extLst>
        </c:ser>
        <c:dLbls>
          <c:showLegendKey val="0"/>
          <c:showVal val="0"/>
          <c:showCatName val="0"/>
          <c:showSerName val="0"/>
          <c:showPercent val="0"/>
          <c:showBubbleSize val="0"/>
        </c:dLbls>
        <c:gapWidth val="150"/>
        <c:axId val="95094656"/>
        <c:axId val="95096192"/>
      </c:barChart>
      <c:catAx>
        <c:axId val="95094656"/>
        <c:scaling>
          <c:orientation val="minMax"/>
        </c:scaling>
        <c:delete val="0"/>
        <c:axPos val="b"/>
        <c:numFmt formatCode="General" sourceLinked="0"/>
        <c:majorTickMark val="out"/>
        <c:minorTickMark val="none"/>
        <c:tickLblPos val="nextTo"/>
        <c:crossAx val="95096192"/>
        <c:crosses val="autoZero"/>
        <c:auto val="1"/>
        <c:lblAlgn val="ctr"/>
        <c:lblOffset val="100"/>
        <c:noMultiLvlLbl val="0"/>
      </c:catAx>
      <c:valAx>
        <c:axId val="95096192"/>
        <c:scaling>
          <c:orientation val="minMax"/>
        </c:scaling>
        <c:delete val="0"/>
        <c:axPos val="l"/>
        <c:majorGridlines/>
        <c:numFmt formatCode="General" sourceLinked="1"/>
        <c:majorTickMark val="out"/>
        <c:minorTickMark val="none"/>
        <c:tickLblPos val="nextTo"/>
        <c:crossAx val="95094656"/>
        <c:crosses val="autoZero"/>
        <c:crossBetween val="between"/>
      </c:valAx>
    </c:plotArea>
    <c:legend>
      <c:legendPos val="r"/>
      <c:overlay val="0"/>
    </c:legend>
    <c:plotVisOnly val="1"/>
    <c:dispBlanksAs val="gap"/>
    <c:showDLblsOverMax val="0"/>
  </c:chart>
  <c:txPr>
    <a:bodyPr/>
    <a:lstStyle/>
    <a:p>
      <a:pPr>
        <a:defRPr sz="24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Instructions"/>
          <p:cNvSpPr/>
          <p:nvPr userDrawn="1"/>
        </p:nvSpPr>
        <p:spPr>
          <a:xfrm>
            <a:off x="-9144000" y="0"/>
            <a:ext cx="8686800" cy="27432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63222" tIns="163222" rIns="163222" bIns="163222"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715"/>
              </a:spcAft>
            </a:pPr>
            <a:r>
              <a:rPr lang="en-US" sz="6000" dirty="0">
                <a:solidFill>
                  <a:srgbClr val="7F7F7F"/>
                </a:solidFill>
                <a:latin typeface="Calibri" pitchFamily="34" charset="0"/>
                <a:cs typeface="Calibri" panose="020F0502020204030204" pitchFamily="34" charset="0"/>
              </a:rPr>
              <a:t>Poster Print Size:</a:t>
            </a:r>
            <a:endParaRPr sz="6000" dirty="0">
              <a:solidFill>
                <a:srgbClr val="7F7F7F"/>
              </a:solidFill>
              <a:latin typeface="Calibri" pitchFamily="34" charset="0"/>
              <a:cs typeface="Calibri" panose="020F0502020204030204" pitchFamily="34" charset="0"/>
            </a:endParaRPr>
          </a:p>
          <a:p>
            <a:pPr lvl="0">
              <a:spcBef>
                <a:spcPts val="0"/>
              </a:spcBef>
              <a:spcAft>
                <a:spcPts val="1715"/>
              </a:spcAft>
            </a:pPr>
            <a:r>
              <a:rPr lang="en-US" sz="4000" dirty="0">
                <a:solidFill>
                  <a:srgbClr val="7F7F7F"/>
                </a:solidFill>
                <a:latin typeface="Calibri" pitchFamily="34" charset="0"/>
                <a:cs typeface="Calibri" panose="020F0502020204030204" pitchFamily="34" charset="0"/>
              </a:rPr>
              <a:t>This poster template is 30” high by 50” wide and is printed at 120% for a 36” high by 60” wide poster. It can be used to print any poster with a 3:5 aspect ratio.</a:t>
            </a:r>
          </a:p>
          <a:p>
            <a:pPr lvl="0">
              <a:spcBef>
                <a:spcPts val="0"/>
              </a:spcBef>
              <a:spcAft>
                <a:spcPts val="1715"/>
              </a:spcAft>
            </a:pPr>
            <a:r>
              <a:rPr lang="en-US" sz="6000" dirty="0">
                <a:solidFill>
                  <a:srgbClr val="7F7F7F"/>
                </a:solidFill>
                <a:latin typeface="Calibri" pitchFamily="34" charset="0"/>
                <a:cs typeface="Calibri" panose="020F0502020204030204" pitchFamily="34" charset="0"/>
              </a:rPr>
              <a:t>Placeholders</a:t>
            </a:r>
            <a:r>
              <a:rPr sz="6000" dirty="0">
                <a:solidFill>
                  <a:srgbClr val="7F7F7F"/>
                </a:solidFill>
                <a:latin typeface="Calibri" pitchFamily="34" charset="0"/>
                <a:cs typeface="Calibri" panose="020F0502020204030204" pitchFamily="34" charset="0"/>
              </a:rPr>
              <a:t>:</a:t>
            </a:r>
          </a:p>
          <a:p>
            <a:pPr lvl="0">
              <a:spcBef>
                <a:spcPts val="0"/>
              </a:spcBef>
              <a:spcAft>
                <a:spcPts val="1715"/>
              </a:spcAft>
            </a:pPr>
            <a:r>
              <a:rPr sz="4000" dirty="0">
                <a:solidFill>
                  <a:srgbClr val="7F7F7F"/>
                </a:solidFill>
                <a:latin typeface="Calibri" pitchFamily="34" charset="0"/>
                <a:cs typeface="Calibri" panose="020F0502020204030204" pitchFamily="34" charset="0"/>
              </a:rPr>
              <a:t>The </a:t>
            </a:r>
            <a:r>
              <a:rPr lang="en-US" sz="4000" dirty="0">
                <a:solidFill>
                  <a:srgbClr val="7F7F7F"/>
                </a:solidFill>
                <a:latin typeface="Calibri" pitchFamily="34" charset="0"/>
                <a:cs typeface="Calibri" panose="020F0502020204030204" pitchFamily="34" charset="0"/>
              </a:rPr>
              <a:t>various elements included</a:t>
            </a:r>
            <a:r>
              <a:rPr sz="4000" dirty="0">
                <a:solidFill>
                  <a:srgbClr val="7F7F7F"/>
                </a:solidFill>
                <a:latin typeface="Calibri" pitchFamily="34" charset="0"/>
                <a:cs typeface="Calibri" panose="020F0502020204030204" pitchFamily="34" charset="0"/>
              </a:rPr>
              <a:t> in this </a:t>
            </a:r>
            <a:r>
              <a:rPr lang="en-US" sz="4000" dirty="0">
                <a:solidFill>
                  <a:srgbClr val="7F7F7F"/>
                </a:solidFill>
                <a:latin typeface="Calibri" pitchFamily="34" charset="0"/>
                <a:cs typeface="Calibri" panose="020F0502020204030204" pitchFamily="34" charset="0"/>
              </a:rPr>
              <a:t>poster are ones</a:t>
            </a:r>
            <a:r>
              <a:rPr lang="en-US" sz="4000" baseline="0" dirty="0">
                <a:solidFill>
                  <a:srgbClr val="7F7F7F"/>
                </a:solidFill>
                <a:latin typeface="Calibri" pitchFamily="34" charset="0"/>
                <a:cs typeface="Calibri" panose="020F0502020204030204" pitchFamily="34" charset="0"/>
              </a:rPr>
              <a:t> we often see in medical, research, and scientific posters.</a:t>
            </a:r>
            <a:r>
              <a:rPr sz="4000" dirty="0">
                <a:solidFill>
                  <a:srgbClr val="7F7F7F"/>
                </a:solidFill>
                <a:latin typeface="Calibri" pitchFamily="34" charset="0"/>
                <a:cs typeface="Calibri" panose="020F0502020204030204" pitchFamily="34" charset="0"/>
              </a:rPr>
              <a:t> </a:t>
            </a:r>
            <a:r>
              <a:rPr lang="en-US" sz="4000" dirty="0">
                <a:solidFill>
                  <a:srgbClr val="7F7F7F"/>
                </a:solidFill>
                <a:latin typeface="Calibri" pitchFamily="34" charset="0"/>
                <a:cs typeface="Calibri" panose="020F0502020204030204" pitchFamily="34" charset="0"/>
              </a:rPr>
              <a:t>Feel</a:t>
            </a:r>
            <a:r>
              <a:rPr lang="en-US" sz="40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715"/>
              </a:spcAft>
            </a:pPr>
            <a:r>
              <a:rPr lang="en-US" sz="6000" dirty="0">
                <a:solidFill>
                  <a:srgbClr val="7F7F7F"/>
                </a:solidFill>
                <a:latin typeface="Calibri" pitchFamily="34" charset="0"/>
                <a:cs typeface="Calibri" panose="020F0502020204030204" pitchFamily="34" charset="0"/>
              </a:rPr>
              <a:t>Image</a:t>
            </a:r>
            <a:r>
              <a:rPr lang="en-US" sz="6000" baseline="0" dirty="0">
                <a:solidFill>
                  <a:srgbClr val="7F7F7F"/>
                </a:solidFill>
                <a:latin typeface="Calibri" pitchFamily="34" charset="0"/>
                <a:cs typeface="Calibri" panose="020F0502020204030204" pitchFamily="34" charset="0"/>
              </a:rPr>
              <a:t> Quality</a:t>
            </a:r>
            <a:r>
              <a:rPr lang="en-US" sz="6000" dirty="0">
                <a:solidFill>
                  <a:srgbClr val="7F7F7F"/>
                </a:solidFill>
                <a:latin typeface="Calibri" pitchFamily="34" charset="0"/>
                <a:cs typeface="Calibri" panose="020F0502020204030204" pitchFamily="34" charset="0"/>
              </a:rPr>
              <a:t>:</a:t>
            </a:r>
          </a:p>
          <a:p>
            <a:pPr lvl="0">
              <a:spcBef>
                <a:spcPts val="0"/>
              </a:spcBef>
              <a:spcAft>
                <a:spcPts val="1715"/>
              </a:spcAft>
            </a:pPr>
            <a:r>
              <a:rPr lang="en-US" sz="4000" dirty="0">
                <a:solidFill>
                  <a:srgbClr val="7F7F7F"/>
                </a:solidFill>
                <a:latin typeface="Calibri" pitchFamily="34" charset="0"/>
                <a:cs typeface="Calibri" panose="020F0502020204030204" pitchFamily="34" charset="0"/>
              </a:rPr>
              <a:t>You can place digital photos or logo art in your poster file by selecting the </a:t>
            </a:r>
            <a:r>
              <a:rPr lang="en-US" sz="4000" b="1" dirty="0">
                <a:solidFill>
                  <a:srgbClr val="7F7F7F"/>
                </a:solidFill>
                <a:latin typeface="Calibri" pitchFamily="34" charset="0"/>
                <a:cs typeface="Calibri" panose="020F0502020204030204" pitchFamily="34" charset="0"/>
              </a:rPr>
              <a:t>Insert, Picture</a:t>
            </a:r>
            <a:r>
              <a:rPr lang="en-US" sz="40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4000" b="1" dirty="0">
                <a:solidFill>
                  <a:srgbClr val="7F7F7F"/>
                </a:solidFill>
                <a:latin typeface="Calibri" pitchFamily="34" charset="0"/>
                <a:cs typeface="Calibri" panose="020F0502020204030204" pitchFamily="34" charset="0"/>
              </a:rPr>
              <a:t>150-200 pixels per inch in their final printed size</a:t>
            </a:r>
            <a:r>
              <a:rPr lang="en-US" sz="4000" dirty="0">
                <a:solidFill>
                  <a:srgbClr val="7F7F7F"/>
                </a:solidFill>
                <a:latin typeface="Calibri" pitchFamily="34" charset="0"/>
                <a:cs typeface="Calibri" panose="020F0502020204030204" pitchFamily="34" charset="0"/>
              </a:rPr>
              <a:t>. For instance, a 1600 x 1200 pixel</a:t>
            </a:r>
            <a:r>
              <a:rPr lang="en-US" sz="4000" baseline="0" dirty="0">
                <a:solidFill>
                  <a:srgbClr val="7F7F7F"/>
                </a:solidFill>
                <a:latin typeface="Calibri" pitchFamily="34" charset="0"/>
                <a:cs typeface="Calibri" panose="020F0502020204030204" pitchFamily="34" charset="0"/>
              </a:rPr>
              <a:t> photo will usually look fine up to </a:t>
            </a:r>
            <a:r>
              <a:rPr lang="en-US" sz="4000" dirty="0">
                <a:solidFill>
                  <a:srgbClr val="7F7F7F"/>
                </a:solidFill>
                <a:latin typeface="Calibri" pitchFamily="34" charset="0"/>
                <a:cs typeface="Calibri" panose="020F0502020204030204" pitchFamily="34" charset="0"/>
              </a:rPr>
              <a:t>8“-10” wide on your printed poster.</a:t>
            </a:r>
          </a:p>
          <a:p>
            <a:pPr lvl="0">
              <a:spcBef>
                <a:spcPts val="0"/>
              </a:spcBef>
              <a:spcAft>
                <a:spcPts val="1715"/>
              </a:spcAft>
            </a:pPr>
            <a:r>
              <a:rPr lang="en-US" sz="40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715"/>
              </a:spcAft>
            </a:pPr>
            <a:r>
              <a:rPr lang="en-US" sz="40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715"/>
              </a:spcAft>
            </a:pPr>
            <a:br>
              <a:rPr lang="en-US" sz="2800" dirty="0">
                <a:solidFill>
                  <a:srgbClr val="7F7F7F"/>
                </a:solidFill>
                <a:latin typeface="Calibri" pitchFamily="34" charset="0"/>
                <a:cs typeface="Calibri" panose="020F0502020204030204" pitchFamily="34" charset="0"/>
              </a:rPr>
            </a:br>
            <a:r>
              <a:rPr lang="en-US" sz="2800" dirty="0">
                <a:solidFill>
                  <a:srgbClr val="7F7F7F"/>
                </a:solidFill>
                <a:latin typeface="Calibri" pitchFamily="34" charset="0"/>
                <a:cs typeface="Calibri" panose="020F0502020204030204" pitchFamily="34" charset="0"/>
              </a:rPr>
              <a:t>[This sidebar area does not print.]</a:t>
            </a:r>
          </a:p>
        </p:txBody>
      </p:sp>
      <p:grpSp>
        <p:nvGrpSpPr>
          <p:cNvPr id="5" name="Group 4"/>
          <p:cNvGrpSpPr/>
          <p:nvPr userDrawn="1"/>
        </p:nvGrpSpPr>
        <p:grpSpPr>
          <a:xfrm>
            <a:off x="46177200" y="0"/>
            <a:ext cx="8686800" cy="27432000"/>
            <a:chOff x="33832800" y="0"/>
            <a:chExt cx="12801600" cy="43891200"/>
          </a:xfrm>
        </p:grpSpPr>
        <p:sp>
          <p:nvSpPr>
            <p:cNvPr id="6"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715"/>
                </a:spcAft>
              </a:pPr>
              <a:r>
                <a:rPr lang="en-US" sz="6000" dirty="0">
                  <a:solidFill>
                    <a:schemeClr val="bg1">
                      <a:lumMod val="50000"/>
                    </a:schemeClr>
                  </a:solidFill>
                  <a:latin typeface="Calibri" pitchFamily="34" charset="0"/>
                  <a:cs typeface="Calibri" panose="020F0502020204030204" pitchFamily="34" charset="0"/>
                </a:rPr>
                <a:t>Change</a:t>
              </a:r>
              <a:r>
                <a:rPr lang="en-US" sz="6000" baseline="0" dirty="0">
                  <a:solidFill>
                    <a:schemeClr val="bg1">
                      <a:lumMod val="50000"/>
                    </a:schemeClr>
                  </a:solidFill>
                  <a:latin typeface="Calibri" pitchFamily="34" charset="0"/>
                  <a:cs typeface="Calibri" panose="020F0502020204030204" pitchFamily="34" charset="0"/>
                </a:rPr>
                <a:t> Color Theme</a:t>
              </a:r>
              <a:r>
                <a:rPr lang="en-US" sz="6000" dirty="0">
                  <a:solidFill>
                    <a:schemeClr val="bg1">
                      <a:lumMod val="50000"/>
                    </a:schemeClr>
                  </a:solidFill>
                  <a:latin typeface="Calibri" pitchFamily="34" charset="0"/>
                  <a:cs typeface="Calibri" panose="020F0502020204030204" pitchFamily="34" charset="0"/>
                </a:rPr>
                <a:t>:</a:t>
              </a:r>
              <a:endParaRPr sz="6000" dirty="0">
                <a:solidFill>
                  <a:schemeClr val="bg1">
                    <a:lumMod val="50000"/>
                  </a:schemeClr>
                </a:solidFill>
                <a:latin typeface="Calibri" pitchFamily="34" charset="0"/>
                <a:cs typeface="Calibri" panose="020F0502020204030204" pitchFamily="34" charset="0"/>
              </a:endParaRPr>
            </a:p>
            <a:p>
              <a:pPr lvl="0">
                <a:spcBef>
                  <a:spcPts val="0"/>
                </a:spcBef>
                <a:spcAft>
                  <a:spcPts val="1715"/>
                </a:spcAft>
              </a:pPr>
              <a:r>
                <a:rPr lang="en-US" sz="40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40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715"/>
                </a:spcAft>
              </a:pPr>
              <a:r>
                <a:rPr lang="en-US" sz="4000" baseline="0" dirty="0">
                  <a:solidFill>
                    <a:schemeClr val="bg1">
                      <a:lumMod val="50000"/>
                    </a:schemeClr>
                  </a:solidFill>
                  <a:latin typeface="Calibri" pitchFamily="34" charset="0"/>
                  <a:cs typeface="Calibri" panose="020F0502020204030204" pitchFamily="34" charset="0"/>
                </a:rPr>
                <a:t>To change the color theme, select the </a:t>
              </a:r>
              <a:r>
                <a:rPr lang="en-US" sz="4000" b="1" baseline="0" dirty="0">
                  <a:solidFill>
                    <a:schemeClr val="bg1">
                      <a:lumMod val="50000"/>
                    </a:schemeClr>
                  </a:solidFill>
                  <a:latin typeface="Calibri" pitchFamily="34" charset="0"/>
                  <a:cs typeface="Calibri" panose="020F0502020204030204" pitchFamily="34" charset="0"/>
                </a:rPr>
                <a:t>Design</a:t>
              </a:r>
              <a:r>
                <a:rPr lang="en-US" sz="4000" baseline="0" dirty="0">
                  <a:solidFill>
                    <a:schemeClr val="bg1">
                      <a:lumMod val="50000"/>
                    </a:schemeClr>
                  </a:solidFill>
                  <a:latin typeface="Calibri" pitchFamily="34" charset="0"/>
                  <a:cs typeface="Calibri" panose="020F0502020204030204" pitchFamily="34" charset="0"/>
                </a:rPr>
                <a:t> tab, then select the </a:t>
              </a:r>
              <a:r>
                <a:rPr lang="en-US" sz="4000" b="1" baseline="0" dirty="0">
                  <a:solidFill>
                    <a:schemeClr val="bg1">
                      <a:lumMod val="50000"/>
                    </a:schemeClr>
                  </a:solidFill>
                  <a:latin typeface="Calibri" pitchFamily="34" charset="0"/>
                  <a:cs typeface="Calibri" panose="020F0502020204030204" pitchFamily="34" charset="0"/>
                </a:rPr>
                <a:t>Colors</a:t>
              </a:r>
              <a:r>
                <a:rPr lang="en-US" sz="40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1715"/>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715"/>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715"/>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715"/>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715"/>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715"/>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715"/>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715"/>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715"/>
                </a:spcAft>
              </a:pPr>
              <a:endParaRPr lang="en-US" sz="4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1715"/>
                </a:spcAft>
              </a:pPr>
              <a:r>
                <a:rPr lang="en-US" sz="40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715"/>
                </a:spcAft>
              </a:pPr>
              <a:r>
                <a:rPr lang="en-US" sz="60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715"/>
                </a:spcAft>
              </a:pPr>
              <a:r>
                <a:rPr lang="en-US" sz="4000" dirty="0">
                  <a:solidFill>
                    <a:schemeClr val="bg1">
                      <a:lumMod val="50000"/>
                    </a:schemeClr>
                  </a:solidFill>
                  <a:latin typeface="Calibri" pitchFamily="34" charset="0"/>
                  <a:cs typeface="Calibri" panose="020F0502020204030204" pitchFamily="34" charset="0"/>
                </a:rPr>
                <a:t>Once your poster file is ready, visit</a:t>
              </a:r>
              <a:r>
                <a:rPr lang="en-US" sz="4000" baseline="0" dirty="0">
                  <a:solidFill>
                    <a:schemeClr val="bg1">
                      <a:lumMod val="50000"/>
                    </a:schemeClr>
                  </a:solidFill>
                  <a:latin typeface="Calibri" pitchFamily="34" charset="0"/>
                  <a:cs typeface="Calibri" panose="020F0502020204030204" pitchFamily="34" charset="0"/>
                </a:rPr>
                <a:t> </a:t>
              </a:r>
              <a:r>
                <a:rPr lang="en-US" sz="4000" b="1" baseline="0" dirty="0">
                  <a:solidFill>
                    <a:schemeClr val="bg1">
                      <a:lumMod val="50000"/>
                    </a:schemeClr>
                  </a:solidFill>
                  <a:latin typeface="Calibri" pitchFamily="34" charset="0"/>
                  <a:cs typeface="Calibri" panose="020F0502020204030204" pitchFamily="34" charset="0"/>
                </a:rPr>
                <a:t>www.genigraphics.com</a:t>
              </a:r>
              <a:r>
                <a:rPr lang="en-US" sz="40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1715"/>
                </a:spcAft>
              </a:pPr>
              <a:r>
                <a:rPr lang="en-US" sz="40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40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4000" baseline="0" dirty="0">
                  <a:solidFill>
                    <a:schemeClr val="bg1">
                      <a:lumMod val="50000"/>
                    </a:schemeClr>
                  </a:solidFill>
                  <a:latin typeface="Calibri" pitchFamily="34" charset="0"/>
                  <a:cs typeface="Calibri" panose="020F0502020204030204" pitchFamily="34" charset="0"/>
                </a:rPr>
                <a:t>US and Canada:  1-800-790-4001</a:t>
              </a:r>
              <a:br>
                <a:rPr lang="en-US" sz="4000" baseline="0" dirty="0">
                  <a:solidFill>
                    <a:schemeClr val="bg1">
                      <a:lumMod val="50000"/>
                    </a:schemeClr>
                  </a:solidFill>
                  <a:latin typeface="Calibri" pitchFamily="34" charset="0"/>
                  <a:cs typeface="Calibri" panose="020F0502020204030204" pitchFamily="34" charset="0"/>
                </a:rPr>
              </a:br>
              <a:r>
                <a:rPr lang="en-US" sz="40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2800" dirty="0">
                  <a:solidFill>
                    <a:schemeClr val="bg1">
                      <a:lumMod val="50000"/>
                    </a:schemeClr>
                  </a:solidFill>
                  <a:latin typeface="Calibri" pitchFamily="34" charset="0"/>
                  <a:cs typeface="Calibri" panose="020F0502020204030204" pitchFamily="34" charset="0"/>
                </a:rPr>
              </a:br>
              <a:r>
                <a:rPr lang="en-US" sz="2800" dirty="0">
                  <a:solidFill>
                    <a:schemeClr val="bg1">
                      <a:lumMod val="50000"/>
                    </a:schemeClr>
                  </a:solidFill>
                  <a:latin typeface="Calibri" pitchFamily="34" charset="0"/>
                  <a:cs typeface="Calibri" panose="020F0502020204030204" pitchFamily="34" charset="0"/>
                </a:rPr>
                <a:t>[This sidebar area does not print.]</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626034"/>
              <a:ext cx="11904515" cy="10246926"/>
            </a:xfrm>
            <a:prstGeom prst="rect">
              <a:avLst/>
            </a:prstGeom>
          </p:spPr>
        </p:pic>
      </p:grpSp>
    </p:spTree>
    <p:extLst>
      <p:ext uri="{BB962C8B-B14F-4D97-AF65-F5344CB8AC3E}">
        <p14:creationId xmlns:p14="http://schemas.microsoft.com/office/powerpoint/2010/main" val="5499505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ChangeArrowheads="1"/>
          </p:cNvSpPr>
          <p:nvPr userDrawn="1"/>
        </p:nvSpPr>
        <p:spPr bwMode="auto">
          <a:xfrm>
            <a:off x="0" y="4568825"/>
            <a:ext cx="7086600" cy="22860000"/>
          </a:xfrm>
          <a:prstGeom prst="rect">
            <a:avLst/>
          </a:prstGeom>
          <a:solidFill>
            <a:schemeClr val="accent1">
              <a:lumMod val="75000"/>
            </a:schemeClr>
          </a:solidFill>
          <a:ln>
            <a:noFill/>
          </a:ln>
          <a:effectLst/>
        </p:spPr>
        <p:txBody>
          <a:bodyPr wrap="none" lIns="457200" tIns="228600" rIns="457200" bIns="457200"/>
          <a:lstStyle/>
          <a:p>
            <a:pPr algn="ctr" defTabSz="4389438"/>
            <a:endParaRPr lang="en-US" sz="4800" dirty="0">
              <a:latin typeface="Calibri" pitchFamily="34" charset="0"/>
            </a:endParaRPr>
          </a:p>
        </p:txBody>
      </p:sp>
      <p:sp>
        <p:nvSpPr>
          <p:cNvPr id="1032" name="Rectangle 8"/>
          <p:cNvSpPr>
            <a:spLocks noChangeArrowheads="1"/>
          </p:cNvSpPr>
          <p:nvPr userDrawn="1"/>
        </p:nvSpPr>
        <p:spPr bwMode="auto">
          <a:xfrm>
            <a:off x="7086600" y="0"/>
            <a:ext cx="38633400" cy="4570413"/>
          </a:xfrm>
          <a:prstGeom prst="rect">
            <a:avLst/>
          </a:prstGeom>
          <a:solidFill>
            <a:schemeClr val="accent1">
              <a:lumMod val="75000"/>
            </a:schemeClr>
          </a:solidFill>
          <a:ln>
            <a:noFill/>
          </a:ln>
          <a:effectLst/>
        </p:spPr>
        <p:txBody>
          <a:bodyPr wrap="none" lIns="457200" tIns="457200" rIns="457200" bIns="457200"/>
          <a:lstStyle/>
          <a:p>
            <a:endParaRPr lang="en-US" dirty="0">
              <a:latin typeface="Calibri" pitchFamily="34" charset="0"/>
            </a:endParaRPr>
          </a:p>
        </p:txBody>
      </p:sp>
      <p:sp>
        <p:nvSpPr>
          <p:cNvPr id="1033" name="Rectangle 9"/>
          <p:cNvSpPr>
            <a:spLocks noChangeArrowheads="1"/>
          </p:cNvSpPr>
          <p:nvPr userDrawn="1"/>
        </p:nvSpPr>
        <p:spPr bwMode="auto">
          <a:xfrm>
            <a:off x="7086600" y="4568825"/>
            <a:ext cx="38633400" cy="22860000"/>
          </a:xfrm>
          <a:prstGeom prst="rect">
            <a:avLst/>
          </a:prstGeom>
          <a:solidFill>
            <a:schemeClr val="bg2"/>
          </a:solidFill>
          <a:ln>
            <a:noFill/>
          </a:ln>
          <a:effectLst/>
        </p:spPr>
        <p:txBody>
          <a:bodyPr wrap="none" lIns="457200" tIns="457200" rIns="457200" bIns="457200"/>
          <a:lstStyle/>
          <a:p>
            <a:endParaRPr lang="en-US" dirty="0">
              <a:latin typeface="Calibri" pitchFamily="34" charset="0"/>
            </a:endParaRPr>
          </a:p>
        </p:txBody>
      </p:sp>
      <p:sp>
        <p:nvSpPr>
          <p:cNvPr id="1035" name="Line 11"/>
          <p:cNvSpPr>
            <a:spLocks noChangeShapeType="1"/>
          </p:cNvSpPr>
          <p:nvPr userDrawn="1"/>
        </p:nvSpPr>
        <p:spPr bwMode="auto">
          <a:xfrm>
            <a:off x="7086600" y="-1"/>
            <a:ext cx="0" cy="2743200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latin typeface="Calibri" pitchFamily="34" charset="0"/>
            </a:endParaRPr>
          </a:p>
        </p:txBody>
      </p:sp>
      <p:sp>
        <p:nvSpPr>
          <p:cNvPr id="1036" name="Line 12"/>
          <p:cNvSpPr>
            <a:spLocks noChangeShapeType="1"/>
          </p:cNvSpPr>
          <p:nvPr userDrawn="1"/>
        </p:nvSpPr>
        <p:spPr bwMode="auto">
          <a:xfrm>
            <a:off x="0" y="4572000"/>
            <a:ext cx="45705713"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latin typeface="Calibri" pitchFamily="34" charset="0"/>
            </a:endParaRPr>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0233600" y="27203400"/>
            <a:ext cx="5297435" cy="18592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7.pn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6.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1" name="Text Box 123"/>
          <p:cNvSpPr txBox="1">
            <a:spLocks noChangeArrowheads="1"/>
          </p:cNvSpPr>
          <p:nvPr/>
        </p:nvSpPr>
        <p:spPr bwMode="auto">
          <a:xfrm>
            <a:off x="7086600" y="2284413"/>
            <a:ext cx="386334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tIns="457200" rIns="457200" bIns="4572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4800" dirty="0">
                <a:solidFill>
                  <a:schemeClr val="bg1"/>
                </a:solidFill>
                <a:latin typeface="Calibri" pitchFamily="34" charset="0"/>
              </a:rPr>
              <a:t>John Smith, MD</a:t>
            </a:r>
            <a:r>
              <a:rPr lang="en-US" sz="4800" baseline="30000" dirty="0">
                <a:solidFill>
                  <a:schemeClr val="bg1"/>
                </a:solidFill>
                <a:latin typeface="Calibri" pitchFamily="34" charset="0"/>
              </a:rPr>
              <a:t>1</a:t>
            </a:r>
            <a:r>
              <a:rPr lang="en-US" sz="4800" dirty="0">
                <a:solidFill>
                  <a:schemeClr val="bg1"/>
                </a:solidFill>
                <a:latin typeface="Calibri" pitchFamily="34" charset="0"/>
              </a:rPr>
              <a:t>; Jane Doe, PhD</a:t>
            </a:r>
            <a:r>
              <a:rPr lang="en-US" sz="4800" baseline="30000" dirty="0">
                <a:solidFill>
                  <a:schemeClr val="bg1"/>
                </a:solidFill>
                <a:latin typeface="Calibri" pitchFamily="34" charset="0"/>
              </a:rPr>
              <a:t>2</a:t>
            </a:r>
            <a:r>
              <a:rPr lang="en-US" sz="4800" dirty="0">
                <a:solidFill>
                  <a:schemeClr val="bg1"/>
                </a:solidFill>
                <a:latin typeface="Calibri" pitchFamily="34" charset="0"/>
              </a:rPr>
              <a:t>; Frederick Smith, MD, PhD</a:t>
            </a:r>
            <a:r>
              <a:rPr lang="en-US" sz="4800" baseline="30000" dirty="0">
                <a:solidFill>
                  <a:schemeClr val="bg1"/>
                </a:solidFill>
                <a:latin typeface="Calibri" pitchFamily="34" charset="0"/>
              </a:rPr>
              <a:t>1,2</a:t>
            </a:r>
          </a:p>
          <a:p>
            <a:pPr algn="ctr"/>
            <a:r>
              <a:rPr lang="en-US" sz="4800" baseline="30000" dirty="0">
                <a:solidFill>
                  <a:schemeClr val="bg1"/>
                </a:solidFill>
                <a:latin typeface="Calibri" pitchFamily="34" charset="0"/>
              </a:rPr>
              <a:t>1</a:t>
            </a:r>
            <a:r>
              <a:rPr lang="en-US" sz="4800" dirty="0">
                <a:solidFill>
                  <a:schemeClr val="bg1"/>
                </a:solidFill>
                <a:latin typeface="Calibri" pitchFamily="34" charset="0"/>
              </a:rPr>
              <a:t>University of Affiliation, </a:t>
            </a:r>
            <a:r>
              <a:rPr lang="en-US" sz="4800" baseline="30000" dirty="0">
                <a:solidFill>
                  <a:schemeClr val="bg1"/>
                </a:solidFill>
                <a:latin typeface="Calibri" pitchFamily="34" charset="0"/>
              </a:rPr>
              <a:t>2</a:t>
            </a:r>
            <a:r>
              <a:rPr lang="en-US" sz="4800" dirty="0">
                <a:solidFill>
                  <a:schemeClr val="bg1"/>
                </a:solidFill>
                <a:latin typeface="Calibri" pitchFamily="34" charset="0"/>
              </a:rPr>
              <a:t>Medical Center of Affiliation</a:t>
            </a:r>
          </a:p>
        </p:txBody>
      </p:sp>
      <p:sp>
        <p:nvSpPr>
          <p:cNvPr id="2178" name="Text Box 130"/>
          <p:cNvSpPr txBox="1">
            <a:spLocks noChangeArrowheads="1"/>
          </p:cNvSpPr>
          <p:nvPr/>
        </p:nvSpPr>
        <p:spPr bwMode="auto">
          <a:xfrm>
            <a:off x="7772400" y="4570413"/>
            <a:ext cx="91408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400" b="1" dirty="0">
                <a:solidFill>
                  <a:schemeClr val="accent1">
                    <a:lumMod val="50000"/>
                  </a:schemeClr>
                </a:solidFill>
                <a:latin typeface="Calibri" pitchFamily="34" charset="0"/>
              </a:rPr>
              <a:t>INTRODUCTION</a:t>
            </a:r>
          </a:p>
        </p:txBody>
      </p:sp>
      <p:sp>
        <p:nvSpPr>
          <p:cNvPr id="2179" name="Text Box 131"/>
          <p:cNvSpPr txBox="1">
            <a:spLocks noChangeArrowheads="1"/>
          </p:cNvSpPr>
          <p:nvPr/>
        </p:nvSpPr>
        <p:spPr bwMode="auto">
          <a:xfrm>
            <a:off x="7772400" y="18063448"/>
            <a:ext cx="91408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400" b="1" dirty="0">
                <a:solidFill>
                  <a:schemeClr val="accent1">
                    <a:lumMod val="50000"/>
                  </a:schemeClr>
                </a:solidFill>
                <a:latin typeface="Calibri" pitchFamily="34" charset="0"/>
              </a:rPr>
              <a:t>METHODS AND MATERIALS</a:t>
            </a:r>
          </a:p>
        </p:txBody>
      </p:sp>
      <p:sp>
        <p:nvSpPr>
          <p:cNvPr id="2181" name="Text Box 133"/>
          <p:cNvSpPr txBox="1">
            <a:spLocks noChangeArrowheads="1"/>
          </p:cNvSpPr>
          <p:nvPr/>
        </p:nvSpPr>
        <p:spPr bwMode="auto">
          <a:xfrm>
            <a:off x="35890200" y="17373600"/>
            <a:ext cx="91408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400" b="1" dirty="0">
                <a:solidFill>
                  <a:schemeClr val="accent1">
                    <a:lumMod val="50000"/>
                  </a:schemeClr>
                </a:solidFill>
                <a:latin typeface="Calibri" pitchFamily="34" charset="0"/>
              </a:rPr>
              <a:t>CONCLUSIONS</a:t>
            </a:r>
          </a:p>
        </p:txBody>
      </p:sp>
      <p:sp>
        <p:nvSpPr>
          <p:cNvPr id="2182" name="Text Box 134"/>
          <p:cNvSpPr txBox="1">
            <a:spLocks noChangeArrowheads="1"/>
          </p:cNvSpPr>
          <p:nvPr/>
        </p:nvSpPr>
        <p:spPr bwMode="auto">
          <a:xfrm>
            <a:off x="35890200" y="4570413"/>
            <a:ext cx="91408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400" b="1" dirty="0">
                <a:solidFill>
                  <a:schemeClr val="accent1">
                    <a:lumMod val="50000"/>
                  </a:schemeClr>
                </a:solidFill>
                <a:latin typeface="Calibri" pitchFamily="34" charset="0"/>
              </a:rPr>
              <a:t>DISCUSSION</a:t>
            </a:r>
          </a:p>
        </p:txBody>
      </p:sp>
      <p:sp>
        <p:nvSpPr>
          <p:cNvPr id="2183" name="Text Box 135"/>
          <p:cNvSpPr txBox="1">
            <a:spLocks noChangeArrowheads="1"/>
          </p:cNvSpPr>
          <p:nvPr/>
        </p:nvSpPr>
        <p:spPr bwMode="auto">
          <a:xfrm>
            <a:off x="17602200" y="4570413"/>
            <a:ext cx="8458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400" b="1" dirty="0">
                <a:solidFill>
                  <a:schemeClr val="accent1">
                    <a:lumMod val="50000"/>
                  </a:schemeClr>
                </a:solidFill>
                <a:latin typeface="Calibri" pitchFamily="34" charset="0"/>
              </a:rPr>
              <a:t>RESULTS</a:t>
            </a:r>
          </a:p>
        </p:txBody>
      </p:sp>
      <p:sp>
        <p:nvSpPr>
          <p:cNvPr id="2184" name="Text Box 136"/>
          <p:cNvSpPr txBox="1">
            <a:spLocks noChangeArrowheads="1"/>
          </p:cNvSpPr>
          <p:nvPr/>
        </p:nvSpPr>
        <p:spPr bwMode="auto">
          <a:xfrm>
            <a:off x="35890200" y="23333135"/>
            <a:ext cx="91408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400" b="1" dirty="0">
                <a:solidFill>
                  <a:schemeClr val="accent1">
                    <a:lumMod val="50000"/>
                  </a:schemeClr>
                </a:solidFill>
                <a:latin typeface="Calibri" pitchFamily="34" charset="0"/>
              </a:rPr>
              <a:t>REFERENCES</a:t>
            </a:r>
          </a:p>
        </p:txBody>
      </p:sp>
      <p:pic>
        <p:nvPicPr>
          <p:cNvPr id="2226" name="Picture 178" descr="Pictur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02200" y="13697245"/>
            <a:ext cx="8458200" cy="563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27" name="Picture 179" descr="Picture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02200" y="20250445"/>
            <a:ext cx="8458200" cy="563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28" name="Text Box 180"/>
          <p:cNvSpPr txBox="1">
            <a:spLocks noChangeArrowheads="1"/>
          </p:cNvSpPr>
          <p:nvPr/>
        </p:nvSpPr>
        <p:spPr bwMode="auto">
          <a:xfrm>
            <a:off x="17493196" y="19502735"/>
            <a:ext cx="389401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2400" b="1" dirty="0">
                <a:solidFill>
                  <a:schemeClr val="accent1">
                    <a:lumMod val="50000"/>
                  </a:schemeClr>
                </a:solidFill>
                <a:latin typeface="Calibri" pitchFamily="34" charset="0"/>
              </a:rPr>
              <a:t>Figure 1.</a:t>
            </a:r>
            <a:r>
              <a:rPr lang="en-US" sz="2400" dirty="0">
                <a:solidFill>
                  <a:schemeClr val="accent1">
                    <a:lumMod val="50000"/>
                  </a:schemeClr>
                </a:solidFill>
                <a:latin typeface="Calibri" pitchFamily="34" charset="0"/>
              </a:rPr>
              <a:t> Label in 24pt Calibri.</a:t>
            </a:r>
          </a:p>
        </p:txBody>
      </p:sp>
      <p:sp>
        <p:nvSpPr>
          <p:cNvPr id="2229" name="Text Box 181"/>
          <p:cNvSpPr txBox="1">
            <a:spLocks noChangeArrowheads="1"/>
          </p:cNvSpPr>
          <p:nvPr/>
        </p:nvSpPr>
        <p:spPr bwMode="auto">
          <a:xfrm>
            <a:off x="17493195" y="26055935"/>
            <a:ext cx="389401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2400" b="1" dirty="0">
                <a:solidFill>
                  <a:schemeClr val="accent1">
                    <a:lumMod val="50000"/>
                  </a:schemeClr>
                </a:solidFill>
                <a:latin typeface="Calibri" pitchFamily="34" charset="0"/>
              </a:rPr>
              <a:t>Figure 2.</a:t>
            </a:r>
            <a:r>
              <a:rPr lang="en-US" sz="2400" dirty="0">
                <a:solidFill>
                  <a:schemeClr val="accent1">
                    <a:lumMod val="50000"/>
                  </a:schemeClr>
                </a:solidFill>
                <a:latin typeface="Calibri" pitchFamily="34" charset="0"/>
              </a:rPr>
              <a:t> Label in 24pt Calibri.</a:t>
            </a:r>
          </a:p>
        </p:txBody>
      </p:sp>
      <p:sp>
        <p:nvSpPr>
          <p:cNvPr id="2230" name="Text Box 182"/>
          <p:cNvSpPr txBox="1">
            <a:spLocks noChangeArrowheads="1"/>
          </p:cNvSpPr>
          <p:nvPr/>
        </p:nvSpPr>
        <p:spPr bwMode="auto">
          <a:xfrm>
            <a:off x="685800" y="4570413"/>
            <a:ext cx="5715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0"/>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400" dirty="0">
                <a:solidFill>
                  <a:schemeClr val="bg1"/>
                </a:solidFill>
                <a:latin typeface="Calibri" pitchFamily="34" charset="0"/>
              </a:rPr>
              <a:t>ABSTRACT</a:t>
            </a:r>
          </a:p>
        </p:txBody>
      </p:sp>
      <p:sp>
        <p:nvSpPr>
          <p:cNvPr id="2231" name="Text Box 183"/>
          <p:cNvSpPr txBox="1">
            <a:spLocks noChangeArrowheads="1"/>
          </p:cNvSpPr>
          <p:nvPr/>
        </p:nvSpPr>
        <p:spPr bwMode="auto">
          <a:xfrm>
            <a:off x="685800" y="22623463"/>
            <a:ext cx="5715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0"/>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400" dirty="0">
                <a:solidFill>
                  <a:schemeClr val="bg1"/>
                </a:solidFill>
                <a:latin typeface="Calibri" pitchFamily="34" charset="0"/>
              </a:rPr>
              <a:t>CONTACT</a:t>
            </a:r>
          </a:p>
        </p:txBody>
      </p:sp>
      <p:sp>
        <p:nvSpPr>
          <p:cNvPr id="2233" name="Text Box 185"/>
          <p:cNvSpPr txBox="1">
            <a:spLocks noChangeArrowheads="1"/>
          </p:cNvSpPr>
          <p:nvPr/>
        </p:nvSpPr>
        <p:spPr bwMode="auto">
          <a:xfrm>
            <a:off x="26746199" y="4570413"/>
            <a:ext cx="8458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400" b="1" dirty="0">
                <a:solidFill>
                  <a:schemeClr val="accent1">
                    <a:lumMod val="50000"/>
                  </a:schemeClr>
                </a:solidFill>
                <a:latin typeface="Calibri" pitchFamily="34" charset="0"/>
              </a:rPr>
              <a:t>RESULTS</a:t>
            </a:r>
          </a:p>
        </p:txBody>
      </p:sp>
      <p:sp>
        <p:nvSpPr>
          <p:cNvPr id="2238" name="Text Box 190"/>
          <p:cNvSpPr txBox="1">
            <a:spLocks noChangeArrowheads="1"/>
          </p:cNvSpPr>
          <p:nvPr/>
        </p:nvSpPr>
        <p:spPr bwMode="auto">
          <a:xfrm>
            <a:off x="7086600" y="0"/>
            <a:ext cx="386334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57200" tIns="914400" rIns="457200" bIns="4572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r>
              <a:rPr lang="en-US" sz="7200" b="1" dirty="0">
                <a:solidFill>
                  <a:schemeClr val="bg1"/>
                </a:solidFill>
                <a:latin typeface="Calibri" pitchFamily="34" charset="0"/>
              </a:rPr>
              <a:t>Template Provided By Genigraphics – 800.790.4001 – Replace This Text With Your Title</a:t>
            </a:r>
          </a:p>
        </p:txBody>
      </p:sp>
      <p:sp>
        <p:nvSpPr>
          <p:cNvPr id="2289" name="Rectangle 241"/>
          <p:cNvSpPr>
            <a:spLocks noChangeAspect="1" noChangeArrowheads="1"/>
          </p:cNvSpPr>
          <p:nvPr/>
        </p:nvSpPr>
        <p:spPr bwMode="auto">
          <a:xfrm>
            <a:off x="1827213" y="912813"/>
            <a:ext cx="3656012" cy="2744787"/>
          </a:xfrm>
          <a:prstGeom prst="rect">
            <a:avLst/>
          </a:prstGeom>
          <a:blipFill dpi="0" rotWithShape="1">
            <a:blip r:embed="rId4">
              <a:lum bright="70000" contrast="-70000"/>
            </a:blip>
            <a:srcRect/>
            <a:stretch>
              <a:fillRect r="-101"/>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defTabSz="4389438"/>
            <a:r>
              <a:rPr lang="en-US" b="1" dirty="0">
                <a:latin typeface="Calibri" pitchFamily="34" charset="0"/>
              </a:rPr>
              <a:t>REPLACE THIS BOX WITH YOUR ORGANIZATION’S</a:t>
            </a:r>
          </a:p>
          <a:p>
            <a:pPr algn="ctr" defTabSz="4389438"/>
            <a:r>
              <a:rPr lang="en-US" b="1" dirty="0">
                <a:latin typeface="Calibri" pitchFamily="34" charset="0"/>
              </a:rPr>
              <a:t>HIGH RESOLUTION LOGO</a:t>
            </a:r>
          </a:p>
        </p:txBody>
      </p:sp>
      <p:sp>
        <p:nvSpPr>
          <p:cNvPr id="2290" name="Text Box 242"/>
          <p:cNvSpPr txBox="1">
            <a:spLocks noChangeArrowheads="1"/>
          </p:cNvSpPr>
          <p:nvPr/>
        </p:nvSpPr>
        <p:spPr bwMode="auto">
          <a:xfrm>
            <a:off x="685800" y="23896638"/>
            <a:ext cx="5715000" cy="2592387"/>
          </a:xfrm>
          <a:prstGeom prst="rect">
            <a:avLst/>
          </a:prstGeom>
          <a:solidFill>
            <a:schemeClr val="accent1">
              <a:lumMod val="75000"/>
            </a:schemeClr>
          </a:solidFill>
          <a:ln>
            <a:noFill/>
          </a:ln>
          <a:effectLst/>
        </p:spPr>
        <p:txBody>
          <a:bodyPr lIns="228600" tIns="228600" rIns="228600" bIns="228600" anchor="t" anchorCtr="0">
            <a:spAutoFit/>
          </a:bodyPr>
          <a:lstStyle/>
          <a:p>
            <a:r>
              <a:rPr lang="en-US" dirty="0">
                <a:solidFill>
                  <a:schemeClr val="bg1"/>
                </a:solidFill>
                <a:latin typeface="Calibri" pitchFamily="34" charset="0"/>
              </a:rPr>
              <a:t>&lt;your name&gt;</a:t>
            </a:r>
          </a:p>
          <a:p>
            <a:r>
              <a:rPr lang="en-US" dirty="0">
                <a:solidFill>
                  <a:schemeClr val="bg1"/>
                </a:solidFill>
                <a:latin typeface="Calibri" pitchFamily="34" charset="0"/>
              </a:rPr>
              <a:t>&lt;organization name&gt;</a:t>
            </a:r>
          </a:p>
          <a:p>
            <a:r>
              <a:rPr lang="en-US" dirty="0">
                <a:solidFill>
                  <a:schemeClr val="bg1"/>
                </a:solidFill>
                <a:latin typeface="Calibri" pitchFamily="34" charset="0"/>
              </a:rPr>
              <a:t>Email: </a:t>
            </a:r>
          </a:p>
          <a:p>
            <a:r>
              <a:rPr lang="en-US" dirty="0">
                <a:solidFill>
                  <a:schemeClr val="bg1"/>
                </a:solidFill>
                <a:latin typeface="Calibri" pitchFamily="34" charset="0"/>
              </a:rPr>
              <a:t>Phone: </a:t>
            </a:r>
          </a:p>
          <a:p>
            <a:r>
              <a:rPr lang="en-US" dirty="0">
                <a:solidFill>
                  <a:schemeClr val="bg1"/>
                </a:solidFill>
                <a:latin typeface="Calibri" pitchFamily="34" charset="0"/>
              </a:rPr>
              <a:t>Website: </a:t>
            </a:r>
          </a:p>
        </p:txBody>
      </p:sp>
      <p:sp>
        <p:nvSpPr>
          <p:cNvPr id="2291" name="Text Box 243"/>
          <p:cNvSpPr txBox="1">
            <a:spLocks noChangeArrowheads="1"/>
          </p:cNvSpPr>
          <p:nvPr/>
        </p:nvSpPr>
        <p:spPr bwMode="auto">
          <a:xfrm>
            <a:off x="685800" y="5711825"/>
            <a:ext cx="5715000" cy="10279737"/>
          </a:xfrm>
          <a:prstGeom prst="rect">
            <a:avLst/>
          </a:prstGeom>
          <a:solidFill>
            <a:schemeClr val="accent1">
              <a:lumMod val="75000"/>
            </a:schemeClr>
          </a:solidFill>
          <a:ln>
            <a:noFill/>
          </a:ln>
          <a:effectLst/>
        </p:spPr>
        <p:txBody>
          <a:bodyPr lIns="182880" tIns="182880" rIns="182880" bIns="182880" anchor="t" anchorCtr="0">
            <a:spAutoFit/>
          </a:bodyPr>
          <a:lstStyle/>
          <a:p>
            <a:pPr eaLnBrk="1" hangingPunct="1"/>
            <a:r>
              <a:rPr lang="en-US" dirty="0">
                <a:solidFill>
                  <a:schemeClr val="bg1"/>
                </a:solidFill>
                <a:latin typeface="Calibri" pitchFamily="34" charset="0"/>
              </a:rPr>
              <a:t>Click here to insert your Abstract text. Type it in or copy and paste from your Word document or other source.</a:t>
            </a:r>
          </a:p>
          <a:p>
            <a:pPr eaLnBrk="1" hangingPunct="1"/>
            <a:endParaRPr lang="en-US" dirty="0">
              <a:solidFill>
                <a:schemeClr val="bg1"/>
              </a:solidFill>
              <a:latin typeface="Calibri" pitchFamily="34" charset="0"/>
            </a:endParaRPr>
          </a:p>
          <a:p>
            <a:pPr eaLnBrk="1" hangingPunct="1"/>
            <a:r>
              <a:rPr lang="en-US" dirty="0">
                <a:solidFill>
                  <a:schemeClr val="bg1"/>
                </a:solidFill>
                <a:latin typeface="Calibri" pitchFamily="34" charset="0"/>
              </a:rPr>
              <a:t>This text box will automatically re-size to your text. To turn off that feature, right click inside this box and go to </a:t>
            </a:r>
            <a:r>
              <a:rPr lang="en-US" b="1" dirty="0">
                <a:solidFill>
                  <a:schemeClr val="bg1"/>
                </a:solidFill>
                <a:latin typeface="Calibri" pitchFamily="34" charset="0"/>
              </a:rPr>
              <a:t>Format Shape, Text Box, Autofit</a:t>
            </a:r>
            <a:r>
              <a:rPr lang="en-US" dirty="0">
                <a:solidFill>
                  <a:schemeClr val="bg1"/>
                </a:solidFill>
                <a:latin typeface="Calibri" pitchFamily="34" charset="0"/>
              </a:rPr>
              <a:t>, and select the “Do Not Autofit” radio button.</a:t>
            </a:r>
          </a:p>
          <a:p>
            <a:pPr eaLnBrk="1" hangingPunct="1"/>
            <a:endParaRPr lang="en-US" dirty="0">
              <a:solidFill>
                <a:schemeClr val="bg1"/>
              </a:solidFill>
              <a:latin typeface="Calibri" pitchFamily="34" charset="0"/>
            </a:endParaRPr>
          </a:p>
          <a:p>
            <a:pPr eaLnBrk="1" hangingPunct="1"/>
            <a:r>
              <a:rPr lang="en-US" dirty="0">
                <a:solidFill>
                  <a:schemeClr val="bg1"/>
                </a:solidFill>
                <a:latin typeface="Calibri" pitchFamily="34" charset="0"/>
              </a:rPr>
              <a:t>To change the font style of this text box: Click on the border once to highlight the entire text box, then select a different font or font size that suits you. This text is Calibri 28pt and is easily read up to 5 feet away on a 36x60 poster.</a:t>
            </a:r>
          </a:p>
          <a:p>
            <a:pPr eaLnBrk="1" hangingPunct="1"/>
            <a:endParaRPr lang="en-US" dirty="0">
              <a:solidFill>
                <a:schemeClr val="bg1"/>
              </a:solidFill>
              <a:latin typeface="Calibri" pitchFamily="34" charset="0"/>
            </a:endParaRPr>
          </a:p>
          <a:p>
            <a:pPr eaLnBrk="1" hangingPunct="1"/>
            <a:r>
              <a:rPr lang="en-US" dirty="0">
                <a:solidFill>
                  <a:schemeClr val="bg1"/>
                </a:solidFill>
                <a:latin typeface="Calibri" pitchFamily="34" charset="0"/>
              </a:rPr>
              <a:t>Zoom out to 120% to preview what this will look like on your printed poster.</a:t>
            </a:r>
          </a:p>
        </p:txBody>
      </p:sp>
      <p:sp>
        <p:nvSpPr>
          <p:cNvPr id="2292" name="Text Box 244"/>
          <p:cNvSpPr txBox="1">
            <a:spLocks noChangeArrowheads="1"/>
          </p:cNvSpPr>
          <p:nvPr/>
        </p:nvSpPr>
        <p:spPr bwMode="auto">
          <a:xfrm>
            <a:off x="17602200" y="5715000"/>
            <a:ext cx="8458200" cy="7263527"/>
          </a:xfrm>
          <a:prstGeom prst="rect">
            <a:avLst/>
          </a:prstGeom>
          <a:solidFill>
            <a:schemeClr val="bg1"/>
          </a:solidFill>
          <a:ln>
            <a:noFill/>
          </a:ln>
          <a:effectLst/>
        </p:spPr>
        <p:txBody>
          <a:bodyPr lIns="182880" tIns="182880" rIns="182880" bIns="182880">
            <a:spAutoFit/>
          </a:bodyPr>
          <a:lstStyle/>
          <a:p>
            <a:pPr eaLnBrk="1" hangingPunct="1"/>
            <a:r>
              <a:rPr lang="en-US" dirty="0">
                <a:latin typeface="Calibri" pitchFamily="34" charset="0"/>
              </a:rPr>
              <a:t>Click here to insert your Results text. Type it in or copy and paste from your Word document or other source.</a:t>
            </a:r>
          </a:p>
          <a:p>
            <a:pPr eaLnBrk="1" hangingPunct="1"/>
            <a:endParaRPr lang="en-US" dirty="0">
              <a:latin typeface="Calibri" pitchFamily="34" charset="0"/>
            </a:endParaRPr>
          </a:p>
          <a:p>
            <a:pPr eaLnBrk="1" hangingPunct="1"/>
            <a:r>
              <a:rPr lang="en-US" dirty="0">
                <a:latin typeface="Calibri" pitchFamily="34" charset="0"/>
              </a:rPr>
              <a:t>Speaking of Results, yours will look better if you remember to run a spell-check on your poster! After you’ve added your content click on </a:t>
            </a:r>
            <a:r>
              <a:rPr lang="en-US" b="1" dirty="0">
                <a:latin typeface="Calibri" pitchFamily="34" charset="0"/>
              </a:rPr>
              <a:t>Review</a:t>
            </a:r>
            <a:r>
              <a:rPr lang="en-US" dirty="0">
                <a:latin typeface="Calibri" pitchFamily="34" charset="0"/>
              </a:rPr>
              <a:t>, </a:t>
            </a:r>
            <a:r>
              <a:rPr lang="en-US" b="1" dirty="0">
                <a:latin typeface="Calibri" pitchFamily="34" charset="0"/>
              </a:rPr>
              <a:t>Spelling</a:t>
            </a:r>
            <a:r>
              <a:rPr lang="en-US" dirty="0">
                <a:latin typeface="Calibri" pitchFamily="34" charset="0"/>
              </a:rPr>
              <a:t>, or press F7.</a:t>
            </a:r>
          </a:p>
          <a:p>
            <a:pPr eaLnBrk="1" hangingPunct="1"/>
            <a:endParaRPr lang="en-US" dirty="0">
              <a:latin typeface="Calibri" pitchFamily="34" charset="0"/>
            </a:endParaRPr>
          </a:p>
          <a:p>
            <a:pPr eaLnBrk="1" hangingPunct="1"/>
            <a:r>
              <a:rPr lang="en-US" dirty="0">
                <a:latin typeface="Calibri" pitchFamily="34" charset="0"/>
              </a:rPr>
              <a:t>To change the font style of this text box: Click on the border once to highlight the entire text box, then select a different font or font size that suits you. This text is Calibri 28pt and is easily read up to 5 feet away on a 36x60 poster.</a:t>
            </a:r>
          </a:p>
          <a:p>
            <a:pPr eaLnBrk="1" hangingPunct="1"/>
            <a:endParaRPr lang="en-US" dirty="0">
              <a:latin typeface="Calibri" pitchFamily="34" charset="0"/>
            </a:endParaRPr>
          </a:p>
          <a:p>
            <a:pPr eaLnBrk="1" hangingPunct="1"/>
            <a:r>
              <a:rPr lang="en-US" dirty="0">
                <a:latin typeface="Calibri" pitchFamily="34" charset="0"/>
              </a:rPr>
              <a:t>Zoom out to 120% to preview what this will look like on your printed poster.</a:t>
            </a:r>
          </a:p>
        </p:txBody>
      </p:sp>
      <p:sp>
        <p:nvSpPr>
          <p:cNvPr id="2293" name="Text Box 245"/>
          <p:cNvSpPr txBox="1">
            <a:spLocks noChangeArrowheads="1"/>
          </p:cNvSpPr>
          <p:nvPr/>
        </p:nvSpPr>
        <p:spPr bwMode="auto">
          <a:xfrm>
            <a:off x="35890200" y="5711825"/>
            <a:ext cx="9140825" cy="5539978"/>
          </a:xfrm>
          <a:prstGeom prst="rect">
            <a:avLst/>
          </a:prstGeom>
          <a:solidFill>
            <a:schemeClr val="bg1"/>
          </a:solidFill>
          <a:ln>
            <a:noFill/>
          </a:ln>
          <a:effectLst/>
        </p:spPr>
        <p:txBody>
          <a:bodyPr lIns="182880" tIns="182880" rIns="182880" bIns="182880">
            <a:spAutoFit/>
          </a:bodyPr>
          <a:lstStyle/>
          <a:p>
            <a:pPr eaLnBrk="1" hangingPunct="1"/>
            <a:r>
              <a:rPr lang="en-US" dirty="0">
                <a:latin typeface="Calibri" pitchFamily="34" charset="0"/>
              </a:rPr>
              <a:t>Click here to insert your Discussion text. Type it in or copy and paste from your Word document or other source.</a:t>
            </a:r>
          </a:p>
          <a:p>
            <a:pPr eaLnBrk="1" hangingPunct="1"/>
            <a:endParaRPr lang="en-US" dirty="0">
              <a:latin typeface="Calibri" pitchFamily="34" charset="0"/>
            </a:endParaRPr>
          </a:p>
          <a:p>
            <a:pPr eaLnBrk="1" hangingPunct="1"/>
            <a:r>
              <a:rPr lang="en-US" dirty="0">
                <a:latin typeface="Calibri" pitchFamily="34" charset="0"/>
              </a:rPr>
              <a:t>This text box will automatically re-size to your text. To turn off that feature, right click inside this box and go to </a:t>
            </a:r>
            <a:r>
              <a:rPr lang="en-US" b="1" dirty="0">
                <a:latin typeface="Calibri" pitchFamily="34" charset="0"/>
              </a:rPr>
              <a:t>Format Shape, Text Box, Autofit</a:t>
            </a:r>
            <a:r>
              <a:rPr lang="en-US" dirty="0">
                <a:latin typeface="Calibri" pitchFamily="34" charset="0"/>
              </a:rPr>
              <a:t>, and select the “Do Not Autofit” radio button.</a:t>
            </a:r>
          </a:p>
          <a:p>
            <a:pPr eaLnBrk="1" hangingPunct="1"/>
            <a:endParaRPr lang="en-US" dirty="0">
              <a:latin typeface="Calibri" pitchFamily="34" charset="0"/>
            </a:endParaRPr>
          </a:p>
          <a:p>
            <a:pPr lvl="0" defTabSz="4023067" fontAlgn="auto">
              <a:spcBef>
                <a:spcPts val="0"/>
              </a:spcBef>
              <a:spcAft>
                <a:spcPts val="0"/>
              </a:spcAft>
            </a:pPr>
            <a:r>
              <a:rPr lang="en-US" dirty="0">
                <a:solidFill>
                  <a:prstClr val="black"/>
                </a:solidFill>
                <a:latin typeface="Calibri" pitchFamily="34" charset="0"/>
              </a:rPr>
              <a:t>To change the background color of any text box,  click once on the box so it is outlined with a dashed border. Then select </a:t>
            </a:r>
            <a:r>
              <a:rPr lang="en-US" b="1" dirty="0">
                <a:solidFill>
                  <a:prstClr val="black"/>
                </a:solidFill>
                <a:latin typeface="Calibri" pitchFamily="34" charset="0"/>
              </a:rPr>
              <a:t>Shape Fill</a:t>
            </a:r>
            <a:r>
              <a:rPr lang="en-US" dirty="0">
                <a:solidFill>
                  <a:prstClr val="black"/>
                </a:solidFill>
                <a:latin typeface="Calibri" pitchFamily="34" charset="0"/>
              </a:rPr>
              <a:t> from the </a:t>
            </a:r>
            <a:r>
              <a:rPr lang="en-US" b="1" dirty="0">
                <a:solidFill>
                  <a:prstClr val="black"/>
                </a:solidFill>
                <a:latin typeface="Calibri" pitchFamily="34" charset="0"/>
              </a:rPr>
              <a:t>Drawing Tools, Format</a:t>
            </a:r>
            <a:r>
              <a:rPr lang="en-US" dirty="0">
                <a:solidFill>
                  <a:prstClr val="black"/>
                </a:solidFill>
                <a:latin typeface="Calibri" pitchFamily="34" charset="0"/>
              </a:rPr>
              <a:t> tab on the ribbon bar above. It’s the one with the ‘paint can’ icon.</a:t>
            </a:r>
          </a:p>
        </p:txBody>
      </p:sp>
      <p:sp>
        <p:nvSpPr>
          <p:cNvPr id="2294" name="Text Box 246"/>
          <p:cNvSpPr txBox="1">
            <a:spLocks noChangeArrowheads="1"/>
          </p:cNvSpPr>
          <p:nvPr/>
        </p:nvSpPr>
        <p:spPr bwMode="auto">
          <a:xfrm>
            <a:off x="7772400" y="19206448"/>
            <a:ext cx="9140825" cy="7263527"/>
          </a:xfrm>
          <a:prstGeom prst="rect">
            <a:avLst/>
          </a:prstGeom>
          <a:solidFill>
            <a:schemeClr val="bg1"/>
          </a:solidFill>
          <a:ln>
            <a:noFill/>
          </a:ln>
          <a:effectLst/>
        </p:spPr>
        <p:txBody>
          <a:bodyPr lIns="182880" tIns="182880" rIns="182880" bIns="182880">
            <a:spAutoFit/>
          </a:bodyPr>
          <a:lstStyle/>
          <a:p>
            <a:pPr eaLnBrk="1" hangingPunct="1"/>
            <a:r>
              <a:rPr lang="en-US" dirty="0">
                <a:latin typeface="Calibri" pitchFamily="34" charset="0"/>
              </a:rPr>
              <a:t>Click here to insert your Methods and Materials text. Type it in or copy and paste from your Word document or other source.</a:t>
            </a:r>
          </a:p>
          <a:p>
            <a:pPr eaLnBrk="1" hangingPunct="1"/>
            <a:endParaRPr lang="en-US" dirty="0">
              <a:latin typeface="Calibri" pitchFamily="34" charset="0"/>
            </a:endParaRPr>
          </a:p>
          <a:p>
            <a:pPr eaLnBrk="1" hangingPunct="1"/>
            <a:r>
              <a:rPr lang="en-US" dirty="0">
                <a:latin typeface="Calibri" pitchFamily="34" charset="0"/>
              </a:rPr>
              <a:t>This text box will automatically re-size to your text. To turn off that feature, right click inside this box and go to </a:t>
            </a:r>
            <a:r>
              <a:rPr lang="en-US" b="1" dirty="0">
                <a:latin typeface="Calibri" pitchFamily="34" charset="0"/>
              </a:rPr>
              <a:t>Format Shape, Text Box, Autofit</a:t>
            </a:r>
            <a:r>
              <a:rPr lang="en-US" dirty="0">
                <a:latin typeface="Calibri" pitchFamily="34" charset="0"/>
              </a:rPr>
              <a:t>, and select the “Do Not Autofit” radio button.</a:t>
            </a:r>
          </a:p>
          <a:p>
            <a:pPr eaLnBrk="1" hangingPunct="1"/>
            <a:endParaRPr lang="en-US" dirty="0">
              <a:latin typeface="Calibri" pitchFamily="34" charset="0"/>
            </a:endParaRPr>
          </a:p>
          <a:p>
            <a:pPr eaLnBrk="1" hangingPunct="1"/>
            <a:r>
              <a:rPr lang="en-US" dirty="0">
                <a:latin typeface="Calibri" pitchFamily="34" charset="0"/>
              </a:rPr>
              <a:t>To change the font style of this text box: Click on the border once to highlight the entire text box, then select a different font or font size that suits you. This text is Calibri 28pt and is easily read up to 5 feet away on a 36x60 poster.</a:t>
            </a:r>
          </a:p>
          <a:p>
            <a:pPr eaLnBrk="1" hangingPunct="1"/>
            <a:endParaRPr lang="en-US" dirty="0">
              <a:latin typeface="Calibri" pitchFamily="34" charset="0"/>
            </a:endParaRPr>
          </a:p>
          <a:p>
            <a:pPr eaLnBrk="1" hangingPunct="1"/>
            <a:r>
              <a:rPr lang="en-US" dirty="0">
                <a:latin typeface="Calibri" pitchFamily="34" charset="0"/>
              </a:rPr>
              <a:t>Zoom out to 120% to preview what this will look like on your printed poster.</a:t>
            </a:r>
          </a:p>
        </p:txBody>
      </p:sp>
      <p:sp>
        <p:nvSpPr>
          <p:cNvPr id="2295" name="Text Box 247"/>
          <p:cNvSpPr txBox="1">
            <a:spLocks noChangeArrowheads="1"/>
          </p:cNvSpPr>
          <p:nvPr/>
        </p:nvSpPr>
        <p:spPr bwMode="auto">
          <a:xfrm>
            <a:off x="35890200" y="18486596"/>
            <a:ext cx="9140825" cy="4678204"/>
          </a:xfrm>
          <a:prstGeom prst="rect">
            <a:avLst/>
          </a:prstGeom>
          <a:solidFill>
            <a:schemeClr val="bg1"/>
          </a:solidFill>
          <a:ln>
            <a:noFill/>
          </a:ln>
          <a:effectLst/>
        </p:spPr>
        <p:txBody>
          <a:bodyPr lIns="182880" tIns="182880" rIns="182880" bIns="182880">
            <a:spAutoFit/>
          </a:bodyPr>
          <a:lstStyle/>
          <a:p>
            <a:pPr eaLnBrk="1" hangingPunct="1"/>
            <a:r>
              <a:rPr lang="en-US" dirty="0">
                <a:latin typeface="Calibri" pitchFamily="34" charset="0"/>
              </a:rPr>
              <a:t>Click here to insert your Conclusions text. Type it in or copy and paste from your Word document or other source.</a:t>
            </a:r>
          </a:p>
          <a:p>
            <a:pPr eaLnBrk="1" hangingPunct="1"/>
            <a:endParaRPr lang="en-US" dirty="0">
              <a:latin typeface="Calibri" pitchFamily="34" charset="0"/>
            </a:endParaRPr>
          </a:p>
          <a:p>
            <a:pPr eaLnBrk="1" hangingPunct="1"/>
            <a:r>
              <a:rPr lang="en-US" dirty="0">
                <a:latin typeface="Calibri" pitchFamily="34" charset="0"/>
              </a:rPr>
              <a:t>This text box will automatically re-size to your text. To turn off that feature, right click inside this box and go to </a:t>
            </a:r>
            <a:r>
              <a:rPr lang="en-US" b="1" dirty="0">
                <a:latin typeface="Calibri" pitchFamily="34" charset="0"/>
              </a:rPr>
              <a:t>Format Shape, Text Box, Autofit</a:t>
            </a:r>
            <a:r>
              <a:rPr lang="en-US" dirty="0">
                <a:latin typeface="Calibri" pitchFamily="34" charset="0"/>
              </a:rPr>
              <a:t>, and select the “Do Not Autofit” radio button.</a:t>
            </a:r>
          </a:p>
          <a:p>
            <a:pPr eaLnBrk="1" hangingPunct="1"/>
            <a:endParaRPr lang="en-US" dirty="0">
              <a:latin typeface="Calibri" pitchFamily="34" charset="0"/>
            </a:endParaRPr>
          </a:p>
          <a:p>
            <a:pPr eaLnBrk="1" hangingPunct="1"/>
            <a:r>
              <a:rPr lang="en-US" dirty="0">
                <a:latin typeface="Calibri" pitchFamily="34" charset="0"/>
              </a:rPr>
              <a:t>Zoom out to 120% to preview what this will look like on your printed poster.</a:t>
            </a:r>
          </a:p>
        </p:txBody>
      </p:sp>
      <mc:AlternateContent xmlns:mc="http://schemas.openxmlformats.org/markup-compatibility/2006" xmlns:a14="http://schemas.microsoft.com/office/drawing/2010/main">
        <mc:Choice Requires="a14">
          <p:sp>
            <p:nvSpPr>
              <p:cNvPr id="2296" name="Text Box 248"/>
              <p:cNvSpPr txBox="1">
                <a:spLocks noChangeArrowheads="1"/>
              </p:cNvSpPr>
              <p:nvPr/>
            </p:nvSpPr>
            <p:spPr bwMode="auto">
              <a:xfrm>
                <a:off x="7772400" y="5711825"/>
                <a:ext cx="9140825" cy="12032525"/>
              </a:xfrm>
              <a:prstGeom prst="rect">
                <a:avLst/>
              </a:prstGeom>
              <a:solidFill>
                <a:schemeClr val="bg1"/>
              </a:solidFill>
              <a:ln>
                <a:noFill/>
              </a:ln>
              <a:effectLst/>
            </p:spPr>
            <p:txBody>
              <a:bodyPr lIns="182880" tIns="182880" rIns="182880" bIns="182880">
                <a:spAutoFit/>
              </a:bodyPr>
              <a:lstStyle/>
              <a:p>
                <a:pPr eaLnBrk="1" hangingPunct="1"/>
                <a:r>
                  <a:rPr lang="en-US" b="1" dirty="0">
                    <a:latin typeface="Calibri" pitchFamily="34" charset="0"/>
                  </a:rPr>
                  <a:t>Genigraphics®</a:t>
                </a:r>
                <a:r>
                  <a:rPr lang="en-US" dirty="0">
                    <a:latin typeface="Calibri" pitchFamily="34" charset="0"/>
                  </a:rPr>
                  <a:t> has provided this template to assist in preparation of a medical or scientific research poster. The dimensions are set to 30” high by 50” wide but prints can be scaled up or down in size to any dimension with a 3:5 aspect ratio. For example, if you order a 36” x 60” poster using this template, we will print the file at 120% of its original size. </a:t>
                </a:r>
                <a:r>
                  <a:rPr lang="en-US" b="1" dirty="0">
                    <a:latin typeface="Calibri" pitchFamily="34" charset="0"/>
                  </a:rPr>
                  <a:t>The most critical factor is that your template and poster dimensions must be proportional:</a:t>
                </a:r>
              </a:p>
              <a:p>
                <a:pPr eaLnBrk="1" hangingPunct="1"/>
                <a:endParaRPr lang="en-US" b="1" dirty="0">
                  <a:latin typeface="Calibri" pitchFamily="34" charset="0"/>
                </a:endParaRPr>
              </a:p>
              <a:p>
                <a:pPr eaLnBrk="1" hangingPunct="1"/>
                <a14:m>
                  <m:oMathPara xmlns:m="http://schemas.openxmlformats.org/officeDocument/2006/math">
                    <m:oMathParaPr>
                      <m:jc m:val="centerGroup"/>
                    </m:oMathParaPr>
                    <m:oMath xmlns:m="http://schemas.openxmlformats.org/officeDocument/2006/math">
                      <m:box>
                        <m:boxPr>
                          <m:ctrlPr>
                            <a:rPr lang="en-US" b="1" i="1">
                              <a:latin typeface="Cambria Math" panose="02040503050406030204" pitchFamily="18" charset="0"/>
                            </a:rPr>
                          </m:ctrlPr>
                        </m:boxPr>
                        <m:e>
                          <m:f>
                            <m:fPr>
                              <m:ctrlPr>
                                <a:rPr lang="en-US" b="1" i="1">
                                  <a:latin typeface="Cambria Math" panose="02040503050406030204" pitchFamily="18" charset="0"/>
                                </a:rPr>
                              </m:ctrlPr>
                            </m:fPr>
                            <m:num>
                              <m:r>
                                <a:rPr lang="en-US" b="1" i="1">
                                  <a:latin typeface="Cambria Math"/>
                                </a:rPr>
                                <m:t>𝒕𝒆𝒎𝒑𝒍𝒂𝒕𝒆</m:t>
                              </m:r>
                              <m:r>
                                <a:rPr lang="en-US" b="1" i="1">
                                  <a:latin typeface="Cambria Math"/>
                                </a:rPr>
                                <m:t> </m:t>
                              </m:r>
                              <m:r>
                                <a:rPr lang="en-US" b="1" i="1">
                                  <a:latin typeface="Cambria Math"/>
                                </a:rPr>
                                <m:t>𝒉𝒆𝒊𝒈𝒉𝒕</m:t>
                              </m:r>
                            </m:num>
                            <m:den>
                              <m:r>
                                <a:rPr lang="en-US" b="1" i="1">
                                  <a:latin typeface="Cambria Math"/>
                                </a:rPr>
                                <m:t>𝒕𝒆𝒎𝒑𝒍𝒂𝒕𝒆</m:t>
                              </m:r>
                              <m:r>
                                <a:rPr lang="en-US" b="1" i="1">
                                  <a:latin typeface="Cambria Math"/>
                                </a:rPr>
                                <m:t> </m:t>
                              </m:r>
                              <m:r>
                                <a:rPr lang="en-US" b="1" i="1">
                                  <a:latin typeface="Cambria Math"/>
                                </a:rPr>
                                <m:t>𝒘𝒊𝒅𝒕𝒉</m:t>
                              </m:r>
                            </m:den>
                          </m:f>
                        </m:e>
                      </m:box>
                      <m:r>
                        <a:rPr lang="en-US" b="1" i="1">
                          <a:latin typeface="Cambria Math"/>
                        </a:rPr>
                        <m:t> = </m:t>
                      </m:r>
                      <m:box>
                        <m:boxPr>
                          <m:ctrlPr>
                            <a:rPr lang="en-US" b="1" i="1">
                              <a:latin typeface="Cambria Math" panose="02040503050406030204" pitchFamily="18" charset="0"/>
                            </a:rPr>
                          </m:ctrlPr>
                        </m:boxPr>
                        <m:e>
                          <m:f>
                            <m:fPr>
                              <m:ctrlPr>
                                <a:rPr lang="en-US" b="1" i="1">
                                  <a:latin typeface="Cambria Math" panose="02040503050406030204" pitchFamily="18" charset="0"/>
                                </a:rPr>
                              </m:ctrlPr>
                            </m:fPr>
                            <m:num>
                              <m:r>
                                <a:rPr lang="en-US" b="1" i="1">
                                  <a:latin typeface="Cambria Math"/>
                                </a:rPr>
                                <m:t>𝒅𝒆𝒔𝒊𝒓𝒆𝒅</m:t>
                              </m:r>
                              <m:r>
                                <a:rPr lang="en-US" b="1" i="1">
                                  <a:latin typeface="Cambria Math"/>
                                </a:rPr>
                                <m:t> </m:t>
                              </m:r>
                              <m:r>
                                <a:rPr lang="en-US" b="1" i="1">
                                  <a:latin typeface="Cambria Math"/>
                                </a:rPr>
                                <m:t>𝒑𝒓𝒊𝒏𝒕</m:t>
                              </m:r>
                              <m:r>
                                <a:rPr lang="en-US" b="1" i="1">
                                  <a:latin typeface="Cambria Math"/>
                                </a:rPr>
                                <m:t> </m:t>
                              </m:r>
                              <m:r>
                                <a:rPr lang="en-US" b="1" i="1">
                                  <a:latin typeface="Cambria Math"/>
                                </a:rPr>
                                <m:t>𝒉𝒆𝒊𝒈𝒉𝒕</m:t>
                              </m:r>
                            </m:num>
                            <m:den>
                              <m:r>
                                <a:rPr lang="en-US" b="1" i="1">
                                  <a:latin typeface="Cambria Math"/>
                                </a:rPr>
                                <m:t>𝒅𝒆𝒔𝒊𝒓𝒆𝒅</m:t>
                              </m:r>
                              <m:r>
                                <a:rPr lang="en-US" b="1" i="1">
                                  <a:latin typeface="Cambria Math"/>
                                </a:rPr>
                                <m:t> </m:t>
                              </m:r>
                              <m:r>
                                <a:rPr lang="en-US" b="1" i="1">
                                  <a:latin typeface="Cambria Math"/>
                                </a:rPr>
                                <m:t>𝒑𝒓𝒊𝒏𝒕</m:t>
                              </m:r>
                              <m:r>
                                <a:rPr lang="en-US" b="1" i="1">
                                  <a:latin typeface="Cambria Math"/>
                                </a:rPr>
                                <m:t> </m:t>
                              </m:r>
                              <m:r>
                                <a:rPr lang="en-US" b="1" i="1">
                                  <a:latin typeface="Cambria Math"/>
                                </a:rPr>
                                <m:t>𝒘𝒊𝒅𝒕𝒉</m:t>
                              </m:r>
                            </m:den>
                          </m:f>
                        </m:e>
                      </m:box>
                    </m:oMath>
                  </m:oMathPara>
                </a14:m>
                <a:endParaRPr lang="en-US" b="1" dirty="0">
                  <a:latin typeface="Calibri" pitchFamily="34" charset="0"/>
                </a:endParaRPr>
              </a:p>
              <a:p>
                <a:pPr eaLnBrk="1" hangingPunct="1"/>
                <a:endParaRPr lang="en-US" dirty="0">
                  <a:latin typeface="Calibri" pitchFamily="34" charset="0"/>
                </a:endParaRPr>
              </a:p>
              <a:p>
                <a:pPr eaLnBrk="1" hangingPunct="1"/>
                <a:r>
                  <a:rPr lang="en-US" dirty="0">
                    <a:latin typeface="Calibri" pitchFamily="34" charset="0"/>
                  </a:rPr>
                  <a:t>Order your poster from Genigraphics and we will perform a free design review and advise you if we see anything that may be a concern for printing. We’ll even help tidy things up.</a:t>
                </a:r>
              </a:p>
              <a:p>
                <a:pPr eaLnBrk="1" hangingPunct="1"/>
                <a:endParaRPr lang="en-US" dirty="0">
                  <a:latin typeface="Calibri" pitchFamily="34" charset="0"/>
                </a:endParaRPr>
              </a:p>
              <a:p>
                <a:pPr eaLnBrk="1" hangingPunct="1"/>
                <a:r>
                  <a:rPr lang="en-US" dirty="0">
                    <a:latin typeface="Calibri" pitchFamily="34" charset="0"/>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2296" name="Text Box 248"/>
              <p:cNvSpPr txBox="1">
                <a:spLocks noRot="1" noChangeAspect="1" noMove="1" noResize="1" noEditPoints="1" noAdjustHandles="1" noChangeArrowheads="1" noChangeShapeType="1" noTextEdit="1"/>
              </p:cNvSpPr>
              <p:nvPr/>
            </p:nvSpPr>
            <p:spPr bwMode="auto">
              <a:xfrm>
                <a:off x="7772400" y="5711825"/>
                <a:ext cx="9140825" cy="12032525"/>
              </a:xfrm>
              <a:prstGeom prst="rect">
                <a:avLst/>
              </a:prstGeom>
              <a:blipFill rotWithShape="1">
                <a:blip r:embed="rId5"/>
                <a:stretch>
                  <a:fillRect l="-334" r="-801"/>
                </a:stretch>
              </a:blipFill>
              <a:ln>
                <a:noFill/>
              </a:ln>
              <a:effectLst/>
            </p:spPr>
            <p:txBody>
              <a:bodyPr/>
              <a:lstStyle/>
              <a:p>
                <a:r>
                  <a:rPr lang="en-US">
                    <a:noFill/>
                  </a:rPr>
                  <a:t> </a:t>
                </a:r>
              </a:p>
            </p:txBody>
          </p:sp>
        </mc:Fallback>
      </mc:AlternateContent>
      <p:sp>
        <p:nvSpPr>
          <p:cNvPr id="2297" name="Text Box 249"/>
          <p:cNvSpPr txBox="1">
            <a:spLocks noChangeArrowheads="1"/>
          </p:cNvSpPr>
          <p:nvPr/>
        </p:nvSpPr>
        <p:spPr bwMode="auto">
          <a:xfrm>
            <a:off x="35890200" y="24407872"/>
            <a:ext cx="9140825" cy="2062103"/>
          </a:xfrm>
          <a:prstGeom prst="rect">
            <a:avLst/>
          </a:prstGeom>
          <a:solidFill>
            <a:schemeClr val="bg1"/>
          </a:solidFill>
          <a:ln>
            <a:noFill/>
          </a:ln>
          <a:effectLst/>
        </p:spPr>
        <p:txBody>
          <a:bodyPr lIns="182880" tIns="182880" rIns="182880" bIns="182880">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Aft>
                <a:spcPct val="50000"/>
              </a:spcAft>
              <a:buFontTx/>
              <a:buAutoNum type="arabicPeriod"/>
            </a:pPr>
            <a:r>
              <a:rPr lang="en-US" sz="2000" dirty="0">
                <a:latin typeface="Calibri" pitchFamily="34" charset="0"/>
              </a:rPr>
              <a:t>Click here to insert your References. Type it in or copy and paste from your Word document or other source.</a:t>
            </a:r>
          </a:p>
          <a:p>
            <a:pPr>
              <a:spcAft>
                <a:spcPct val="50000"/>
              </a:spcAft>
              <a:buFontTx/>
              <a:buAutoNum type="arabicPeriod"/>
            </a:pPr>
            <a:r>
              <a:rPr lang="en-US" sz="2000" dirty="0">
                <a:latin typeface="Calibri" pitchFamily="34" charset="0"/>
              </a:rPr>
              <a:t>Click on the border once to highlight and select a different font or font size that suits you. This text is in Arial 20pt and is easily read up to 3 feet away. Try to stay between 16pt – 24pt for best viewing.</a:t>
            </a:r>
          </a:p>
        </p:txBody>
      </p:sp>
      <p:sp>
        <p:nvSpPr>
          <p:cNvPr id="2298" name="Text Box 250"/>
          <p:cNvSpPr txBox="1">
            <a:spLocks noChangeArrowheads="1"/>
          </p:cNvSpPr>
          <p:nvPr/>
        </p:nvSpPr>
        <p:spPr bwMode="auto">
          <a:xfrm>
            <a:off x="26746199" y="5711825"/>
            <a:ext cx="8458200" cy="5109091"/>
          </a:xfrm>
          <a:prstGeom prst="rect">
            <a:avLst/>
          </a:prstGeom>
          <a:solidFill>
            <a:schemeClr val="bg1"/>
          </a:solidFill>
          <a:ln>
            <a:noFill/>
          </a:ln>
          <a:effectLst/>
        </p:spPr>
        <p:txBody>
          <a:bodyPr lIns="182880" tIns="182880" rIns="182880" bIns="182880">
            <a:spAutoFit/>
          </a:bodyPr>
          <a:lstStyle/>
          <a:p>
            <a:pPr eaLnBrk="1" hangingPunct="1"/>
            <a:r>
              <a:rPr lang="en-US" dirty="0">
                <a:latin typeface="Calibri" pitchFamily="34" charset="0"/>
              </a:rPr>
              <a:t>Click here to insert  more Results text. Type it in or copy and paste from your Word document or other source.</a:t>
            </a:r>
          </a:p>
          <a:p>
            <a:pPr eaLnBrk="1" hangingPunct="1"/>
            <a:endParaRPr lang="en-US" dirty="0">
              <a:latin typeface="Calibri" pitchFamily="34" charset="0"/>
            </a:endParaRPr>
          </a:p>
          <a:p>
            <a:pPr eaLnBrk="1" hangingPunct="1"/>
            <a:r>
              <a:rPr lang="en-US" dirty="0">
                <a:latin typeface="Calibri" pitchFamily="34" charset="0"/>
              </a:rPr>
              <a:t>To change the font style of this text box: Click on the border once to highlight the entire text box, then select a different font or font size that suits you. This text is Calibri 28pt and is easily read up to 5 feet away on a 36x60 poster.</a:t>
            </a:r>
          </a:p>
          <a:p>
            <a:pPr eaLnBrk="1" hangingPunct="1"/>
            <a:endParaRPr lang="en-US" dirty="0">
              <a:latin typeface="Calibri" pitchFamily="34" charset="0"/>
            </a:endParaRPr>
          </a:p>
          <a:p>
            <a:pPr eaLnBrk="1" hangingPunct="1"/>
            <a:r>
              <a:rPr lang="en-US" dirty="0">
                <a:latin typeface="Calibri" pitchFamily="34" charset="0"/>
              </a:rPr>
              <a:t>Zoom out to 120% to preview what this will look like on your printed poster.</a:t>
            </a:r>
          </a:p>
        </p:txBody>
      </p:sp>
      <p:sp>
        <p:nvSpPr>
          <p:cNvPr id="72" name="Text Box 240"/>
          <p:cNvSpPr txBox="1">
            <a:spLocks noChangeArrowheads="1"/>
          </p:cNvSpPr>
          <p:nvPr/>
        </p:nvSpPr>
        <p:spPr bwMode="auto">
          <a:xfrm>
            <a:off x="26874373" y="26139836"/>
            <a:ext cx="3787500" cy="45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00" b="1" dirty="0">
                <a:solidFill>
                  <a:schemeClr val="accent1">
                    <a:lumMod val="50000"/>
                  </a:schemeClr>
                </a:solidFill>
                <a:latin typeface="Calibri" pitchFamily="34" charset="0"/>
              </a:rPr>
              <a:t>Chart 1.</a:t>
            </a:r>
            <a:r>
              <a:rPr lang="en-US" sz="2400" dirty="0">
                <a:solidFill>
                  <a:schemeClr val="accent1">
                    <a:lumMod val="50000"/>
                  </a:schemeClr>
                </a:solidFill>
                <a:latin typeface="Calibri" pitchFamily="34" charset="0"/>
              </a:rPr>
              <a:t> Label in 24pt Calibri.</a:t>
            </a:r>
          </a:p>
        </p:txBody>
      </p:sp>
      <p:sp>
        <p:nvSpPr>
          <p:cNvPr id="73" name="Text Box 241"/>
          <p:cNvSpPr txBox="1">
            <a:spLocks noChangeArrowheads="1"/>
          </p:cNvSpPr>
          <p:nvPr/>
        </p:nvSpPr>
        <p:spPr bwMode="auto">
          <a:xfrm>
            <a:off x="26865323" y="11681138"/>
            <a:ext cx="3767430" cy="45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00" b="1" dirty="0">
                <a:solidFill>
                  <a:schemeClr val="accent1">
                    <a:lumMod val="50000"/>
                  </a:schemeClr>
                </a:solidFill>
                <a:latin typeface="Calibri" pitchFamily="34" charset="0"/>
              </a:rPr>
              <a:t>Table 1.</a:t>
            </a:r>
            <a:r>
              <a:rPr lang="en-US" sz="2400" dirty="0">
                <a:solidFill>
                  <a:schemeClr val="accent1">
                    <a:lumMod val="50000"/>
                  </a:schemeClr>
                </a:solidFill>
                <a:latin typeface="Calibri" pitchFamily="34" charset="0"/>
              </a:rPr>
              <a:t> Label in 24pt Calibri.</a:t>
            </a:r>
          </a:p>
        </p:txBody>
      </p:sp>
      <p:graphicFrame>
        <p:nvGraphicFramePr>
          <p:cNvPr id="74" name="Content Placeholder 114" descr="Sample table with 4 columns, 7 rows." title="Sample Table"/>
          <p:cNvGraphicFramePr>
            <a:graphicFrameLocks/>
          </p:cNvGraphicFramePr>
          <p:nvPr>
            <p:extLst>
              <p:ext uri="{D42A27DB-BD31-4B8C-83A1-F6EECF244321}">
                <p14:modId xmlns:p14="http://schemas.microsoft.com/office/powerpoint/2010/main" val="1054324015"/>
              </p:ext>
            </p:extLst>
          </p:nvPr>
        </p:nvGraphicFramePr>
        <p:xfrm>
          <a:off x="26965275" y="12420597"/>
          <a:ext cx="8237616" cy="6065997"/>
        </p:xfrm>
        <a:graphic>
          <a:graphicData uri="http://schemas.openxmlformats.org/drawingml/2006/table">
            <a:tbl>
              <a:tblPr firstRow="1" bandRow="1">
                <a:tableStyleId>{B301B821-A1FF-4177-AEE7-76D212191A09}</a:tableStyleId>
              </a:tblPr>
              <a:tblGrid>
                <a:gridCol w="2059404">
                  <a:extLst>
                    <a:ext uri="{9D8B030D-6E8A-4147-A177-3AD203B41FA5}">
                      <a16:colId xmlns:a16="http://schemas.microsoft.com/office/drawing/2014/main" val="20000"/>
                    </a:ext>
                  </a:extLst>
                </a:gridCol>
                <a:gridCol w="2059404">
                  <a:extLst>
                    <a:ext uri="{9D8B030D-6E8A-4147-A177-3AD203B41FA5}">
                      <a16:colId xmlns:a16="http://schemas.microsoft.com/office/drawing/2014/main" val="20001"/>
                    </a:ext>
                  </a:extLst>
                </a:gridCol>
                <a:gridCol w="2059404">
                  <a:extLst>
                    <a:ext uri="{9D8B030D-6E8A-4147-A177-3AD203B41FA5}">
                      <a16:colId xmlns:a16="http://schemas.microsoft.com/office/drawing/2014/main" val="20002"/>
                    </a:ext>
                  </a:extLst>
                </a:gridCol>
                <a:gridCol w="2059404">
                  <a:extLst>
                    <a:ext uri="{9D8B030D-6E8A-4147-A177-3AD203B41FA5}">
                      <a16:colId xmlns:a16="http://schemas.microsoft.com/office/drawing/2014/main" val="20003"/>
                    </a:ext>
                  </a:extLst>
                </a:gridCol>
              </a:tblGrid>
              <a:tr h="866571">
                <a:tc>
                  <a:txBody>
                    <a:bodyPr/>
                    <a:lstStyle/>
                    <a:p>
                      <a:endParaRPr lang="en-US" sz="2800" dirty="0"/>
                    </a:p>
                  </a:txBody>
                  <a:tcPr marL="111760" marR="111760" marT="41910" marB="41910" anchor="ctr"/>
                </a:tc>
                <a:tc>
                  <a:txBody>
                    <a:bodyPr/>
                    <a:lstStyle/>
                    <a:p>
                      <a:pPr algn="ctr"/>
                      <a:r>
                        <a:rPr lang="en-US" sz="2800" dirty="0"/>
                        <a:t>Heading</a:t>
                      </a:r>
                    </a:p>
                  </a:txBody>
                  <a:tcPr marL="111760" marR="111760" marT="41910" marB="41910" anchor="ctr"/>
                </a:tc>
                <a:tc>
                  <a:txBody>
                    <a:bodyPr/>
                    <a:lstStyle/>
                    <a:p>
                      <a:pPr algn="ctr"/>
                      <a:r>
                        <a:rPr lang="en-US" sz="2800" dirty="0"/>
                        <a:t>Heading</a:t>
                      </a:r>
                    </a:p>
                  </a:txBody>
                  <a:tcPr marL="111760" marR="111760" marT="41910" marB="41910" anchor="ctr"/>
                </a:tc>
                <a:tc>
                  <a:txBody>
                    <a:bodyPr/>
                    <a:lstStyle/>
                    <a:p>
                      <a:pPr algn="ctr"/>
                      <a:r>
                        <a:rPr lang="en-US" sz="2800" dirty="0"/>
                        <a:t>Heading</a:t>
                      </a:r>
                    </a:p>
                  </a:txBody>
                  <a:tcPr marL="111760" marR="111760" marT="41910" marB="41910" anchor="ctr"/>
                </a:tc>
                <a:extLst>
                  <a:ext uri="{0D108BD9-81ED-4DB2-BD59-A6C34878D82A}">
                    <a16:rowId xmlns:a16="http://schemas.microsoft.com/office/drawing/2014/main" val="10000"/>
                  </a:ext>
                </a:extLst>
              </a:tr>
              <a:tr h="866571">
                <a:tc>
                  <a:txBody>
                    <a:bodyPr/>
                    <a:lstStyle/>
                    <a:p>
                      <a:r>
                        <a:rPr lang="en-US" sz="2800" dirty="0"/>
                        <a:t>Item</a:t>
                      </a:r>
                    </a:p>
                  </a:txBody>
                  <a:tcPr marL="111760" marR="111760" marT="41910" marB="41910" anchor="ctr"/>
                </a:tc>
                <a:tc>
                  <a:txBody>
                    <a:bodyPr/>
                    <a:lstStyle/>
                    <a:p>
                      <a:pPr algn="ctr"/>
                      <a:r>
                        <a:rPr lang="en-US" sz="2800" dirty="0"/>
                        <a:t>800</a:t>
                      </a:r>
                    </a:p>
                  </a:txBody>
                  <a:tcPr marL="111760" marR="111760" marT="41910" marB="41910" anchor="ctr"/>
                </a:tc>
                <a:tc>
                  <a:txBody>
                    <a:bodyPr/>
                    <a:lstStyle/>
                    <a:p>
                      <a:pPr algn="ctr"/>
                      <a:r>
                        <a:rPr lang="en-US" sz="2800" dirty="0"/>
                        <a:t>790</a:t>
                      </a:r>
                    </a:p>
                  </a:txBody>
                  <a:tcPr marL="111760" marR="111760" marT="41910" marB="41910" anchor="ctr"/>
                </a:tc>
                <a:tc>
                  <a:txBody>
                    <a:bodyPr/>
                    <a:lstStyle/>
                    <a:p>
                      <a:pPr algn="ctr"/>
                      <a:r>
                        <a:rPr lang="en-US" sz="2800" dirty="0"/>
                        <a:t>4001</a:t>
                      </a:r>
                    </a:p>
                  </a:txBody>
                  <a:tcPr marL="111760" marR="111760" marT="41910" marB="41910" anchor="ctr"/>
                </a:tc>
                <a:extLst>
                  <a:ext uri="{0D108BD9-81ED-4DB2-BD59-A6C34878D82A}">
                    <a16:rowId xmlns:a16="http://schemas.microsoft.com/office/drawing/2014/main" val="10001"/>
                  </a:ext>
                </a:extLst>
              </a:tr>
              <a:tr h="866571">
                <a:tc>
                  <a:txBody>
                    <a:bodyPr/>
                    <a:lstStyle/>
                    <a:p>
                      <a:r>
                        <a:rPr lang="en-US" sz="2800" dirty="0"/>
                        <a:t>Item</a:t>
                      </a:r>
                    </a:p>
                  </a:txBody>
                  <a:tcPr marL="111760" marR="111760" marT="41910" marB="41910" anchor="ctr"/>
                </a:tc>
                <a:tc>
                  <a:txBody>
                    <a:bodyPr/>
                    <a:lstStyle/>
                    <a:p>
                      <a:pPr algn="ctr"/>
                      <a:r>
                        <a:rPr lang="en-US" sz="2800" dirty="0"/>
                        <a:t>356</a:t>
                      </a:r>
                    </a:p>
                  </a:txBody>
                  <a:tcPr marL="111760" marR="111760" marT="41910" marB="41910" anchor="ctr"/>
                </a:tc>
                <a:tc>
                  <a:txBody>
                    <a:bodyPr/>
                    <a:lstStyle/>
                    <a:p>
                      <a:pPr algn="ctr"/>
                      <a:r>
                        <a:rPr lang="en-US" sz="2800" dirty="0"/>
                        <a:t>856</a:t>
                      </a:r>
                    </a:p>
                  </a:txBody>
                  <a:tcPr marL="111760" marR="111760" marT="41910" marB="41910" anchor="ctr"/>
                </a:tc>
                <a:tc>
                  <a:txBody>
                    <a:bodyPr/>
                    <a:lstStyle/>
                    <a:p>
                      <a:pPr algn="ctr"/>
                      <a:r>
                        <a:rPr lang="en-US" sz="2800" dirty="0"/>
                        <a:t>290</a:t>
                      </a:r>
                    </a:p>
                  </a:txBody>
                  <a:tcPr marL="111760" marR="111760" marT="41910" marB="41910" anchor="ctr"/>
                </a:tc>
                <a:extLst>
                  <a:ext uri="{0D108BD9-81ED-4DB2-BD59-A6C34878D82A}">
                    <a16:rowId xmlns:a16="http://schemas.microsoft.com/office/drawing/2014/main" val="10002"/>
                  </a:ext>
                </a:extLst>
              </a:tr>
              <a:tr h="866571">
                <a:tc>
                  <a:txBody>
                    <a:bodyPr/>
                    <a:lstStyle/>
                    <a:p>
                      <a:r>
                        <a:rPr lang="en-US" sz="2800" dirty="0"/>
                        <a:t>Item</a:t>
                      </a:r>
                    </a:p>
                  </a:txBody>
                  <a:tcPr marL="111760" marR="111760" marT="41910" marB="41910" anchor="ctr"/>
                </a:tc>
                <a:tc>
                  <a:txBody>
                    <a:bodyPr/>
                    <a:lstStyle/>
                    <a:p>
                      <a:pPr algn="ctr"/>
                      <a:r>
                        <a:rPr lang="en-US" sz="2800" dirty="0"/>
                        <a:t>228</a:t>
                      </a:r>
                    </a:p>
                  </a:txBody>
                  <a:tcPr marL="111760" marR="111760" marT="41910" marB="41910" anchor="ctr"/>
                </a:tc>
                <a:tc>
                  <a:txBody>
                    <a:bodyPr/>
                    <a:lstStyle/>
                    <a:p>
                      <a:pPr algn="ctr"/>
                      <a:r>
                        <a:rPr lang="en-US" sz="2800" dirty="0"/>
                        <a:t>134</a:t>
                      </a:r>
                    </a:p>
                  </a:txBody>
                  <a:tcPr marL="111760" marR="111760" marT="41910" marB="41910" anchor="ctr"/>
                </a:tc>
                <a:tc>
                  <a:txBody>
                    <a:bodyPr/>
                    <a:lstStyle/>
                    <a:p>
                      <a:pPr algn="ctr"/>
                      <a:r>
                        <a:rPr lang="en-US" sz="2800" dirty="0"/>
                        <a:t>238</a:t>
                      </a:r>
                    </a:p>
                  </a:txBody>
                  <a:tcPr marL="111760" marR="111760" marT="41910" marB="41910" anchor="ctr"/>
                </a:tc>
                <a:extLst>
                  <a:ext uri="{0D108BD9-81ED-4DB2-BD59-A6C34878D82A}">
                    <a16:rowId xmlns:a16="http://schemas.microsoft.com/office/drawing/2014/main" val="10003"/>
                  </a:ext>
                </a:extLst>
              </a:tr>
              <a:tr h="866571">
                <a:tc>
                  <a:txBody>
                    <a:bodyPr/>
                    <a:lstStyle/>
                    <a:p>
                      <a:r>
                        <a:rPr lang="en-US" sz="2800" dirty="0"/>
                        <a:t>Item</a:t>
                      </a:r>
                    </a:p>
                  </a:txBody>
                  <a:tcPr marL="111760" marR="111760" marT="41910" marB="41910" anchor="ctr"/>
                </a:tc>
                <a:tc>
                  <a:txBody>
                    <a:bodyPr/>
                    <a:lstStyle/>
                    <a:p>
                      <a:pPr algn="ctr"/>
                      <a:r>
                        <a:rPr lang="en-US" sz="2800" dirty="0"/>
                        <a:t>954</a:t>
                      </a:r>
                    </a:p>
                  </a:txBody>
                  <a:tcPr marL="111760" marR="111760" marT="41910" marB="41910" anchor="ctr"/>
                </a:tc>
                <a:tc>
                  <a:txBody>
                    <a:bodyPr/>
                    <a:lstStyle/>
                    <a:p>
                      <a:pPr algn="ctr"/>
                      <a:r>
                        <a:rPr lang="en-US" sz="2800" dirty="0"/>
                        <a:t>875</a:t>
                      </a:r>
                    </a:p>
                  </a:txBody>
                  <a:tcPr marL="111760" marR="111760" marT="41910" marB="41910" anchor="ctr"/>
                </a:tc>
                <a:tc>
                  <a:txBody>
                    <a:bodyPr/>
                    <a:lstStyle/>
                    <a:p>
                      <a:pPr algn="ctr"/>
                      <a:r>
                        <a:rPr lang="en-US" sz="2800" dirty="0"/>
                        <a:t>976</a:t>
                      </a:r>
                    </a:p>
                  </a:txBody>
                  <a:tcPr marL="111760" marR="111760" marT="41910" marB="41910" anchor="ctr"/>
                </a:tc>
                <a:extLst>
                  <a:ext uri="{0D108BD9-81ED-4DB2-BD59-A6C34878D82A}">
                    <a16:rowId xmlns:a16="http://schemas.microsoft.com/office/drawing/2014/main" val="10004"/>
                  </a:ext>
                </a:extLst>
              </a:tr>
              <a:tr h="866571">
                <a:tc>
                  <a:txBody>
                    <a:bodyPr/>
                    <a:lstStyle/>
                    <a:p>
                      <a:r>
                        <a:rPr lang="en-US" sz="2800" dirty="0"/>
                        <a:t>Item</a:t>
                      </a:r>
                    </a:p>
                  </a:txBody>
                  <a:tcPr marL="111760" marR="111760" marT="41910" marB="41910" anchor="ctr"/>
                </a:tc>
                <a:tc>
                  <a:txBody>
                    <a:bodyPr/>
                    <a:lstStyle/>
                    <a:p>
                      <a:pPr algn="ctr"/>
                      <a:r>
                        <a:rPr lang="en-US" sz="2800" dirty="0"/>
                        <a:t>324</a:t>
                      </a:r>
                    </a:p>
                  </a:txBody>
                  <a:tcPr marL="111760" marR="111760" marT="41910" marB="41910" anchor="ctr"/>
                </a:tc>
                <a:tc>
                  <a:txBody>
                    <a:bodyPr/>
                    <a:lstStyle/>
                    <a:p>
                      <a:pPr algn="ctr"/>
                      <a:r>
                        <a:rPr lang="en-US" sz="2800" dirty="0"/>
                        <a:t>325</a:t>
                      </a:r>
                    </a:p>
                  </a:txBody>
                  <a:tcPr marL="111760" marR="111760" marT="41910" marB="41910" anchor="ctr"/>
                </a:tc>
                <a:tc>
                  <a:txBody>
                    <a:bodyPr/>
                    <a:lstStyle/>
                    <a:p>
                      <a:pPr algn="ctr"/>
                      <a:r>
                        <a:rPr lang="en-US" sz="2800" dirty="0"/>
                        <a:t>301</a:t>
                      </a:r>
                    </a:p>
                  </a:txBody>
                  <a:tcPr marL="111760" marR="111760" marT="41910" marB="41910" anchor="ctr"/>
                </a:tc>
                <a:extLst>
                  <a:ext uri="{0D108BD9-81ED-4DB2-BD59-A6C34878D82A}">
                    <a16:rowId xmlns:a16="http://schemas.microsoft.com/office/drawing/2014/main" val="10005"/>
                  </a:ext>
                </a:extLst>
              </a:tr>
              <a:tr h="866571">
                <a:tc>
                  <a:txBody>
                    <a:bodyPr/>
                    <a:lstStyle/>
                    <a:p>
                      <a:r>
                        <a:rPr lang="en-US" sz="2800" dirty="0"/>
                        <a:t>Item</a:t>
                      </a:r>
                    </a:p>
                  </a:txBody>
                  <a:tcPr marL="111760" marR="111760" marT="41910" marB="41910" anchor="ctr"/>
                </a:tc>
                <a:tc>
                  <a:txBody>
                    <a:bodyPr/>
                    <a:lstStyle/>
                    <a:p>
                      <a:pPr algn="ctr"/>
                      <a:r>
                        <a:rPr lang="en-US" sz="2800" dirty="0"/>
                        <a:t>199</a:t>
                      </a:r>
                    </a:p>
                  </a:txBody>
                  <a:tcPr marL="111760" marR="111760" marT="41910" marB="41910" anchor="ctr"/>
                </a:tc>
                <a:tc>
                  <a:txBody>
                    <a:bodyPr/>
                    <a:lstStyle/>
                    <a:p>
                      <a:pPr algn="ctr"/>
                      <a:r>
                        <a:rPr lang="en-US" sz="2800" dirty="0"/>
                        <a:t>137</a:t>
                      </a:r>
                    </a:p>
                  </a:txBody>
                  <a:tcPr marL="111760" marR="111760" marT="41910" marB="41910" anchor="ctr"/>
                </a:tc>
                <a:tc>
                  <a:txBody>
                    <a:bodyPr/>
                    <a:lstStyle/>
                    <a:p>
                      <a:pPr algn="ctr"/>
                      <a:r>
                        <a:rPr lang="en-US" sz="2800" dirty="0"/>
                        <a:t>186</a:t>
                      </a:r>
                    </a:p>
                  </a:txBody>
                  <a:tcPr marL="111760" marR="111760" marT="41910" marB="41910" anchor="ctr"/>
                </a:tc>
                <a:extLst>
                  <a:ext uri="{0D108BD9-81ED-4DB2-BD59-A6C34878D82A}">
                    <a16:rowId xmlns:a16="http://schemas.microsoft.com/office/drawing/2014/main" val="10006"/>
                  </a:ext>
                </a:extLst>
              </a:tr>
            </a:tbl>
          </a:graphicData>
        </a:graphic>
      </p:graphicFrame>
      <p:graphicFrame>
        <p:nvGraphicFramePr>
          <p:cNvPr id="75" name="Chart 74"/>
          <p:cNvGraphicFramePr/>
          <p:nvPr>
            <p:extLst>
              <p:ext uri="{D42A27DB-BD31-4B8C-83A1-F6EECF244321}">
                <p14:modId xmlns:p14="http://schemas.microsoft.com/office/powerpoint/2010/main" val="495813871"/>
              </p:ext>
            </p:extLst>
          </p:nvPr>
        </p:nvGraphicFramePr>
        <p:xfrm>
          <a:off x="26974327" y="19502736"/>
          <a:ext cx="8230071" cy="6337782"/>
        </p:xfrm>
        <a:graphic>
          <a:graphicData uri="http://schemas.openxmlformats.org/drawingml/2006/chart">
            <c:chart xmlns:c="http://schemas.openxmlformats.org/drawingml/2006/chart" xmlns:r="http://schemas.openxmlformats.org/officeDocument/2006/relationships" r:id="rId6"/>
          </a:graphicData>
        </a:graphic>
      </p:graphicFrame>
      <p:pic>
        <p:nvPicPr>
          <p:cNvPr id="76" name="Picture 7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6107765" y="11835209"/>
            <a:ext cx="8923259" cy="5408061"/>
          </a:xfrm>
          <a:prstGeom prst="rect">
            <a:avLst/>
          </a:prstGeom>
          <a:ln>
            <a:solidFill>
              <a:schemeClr val="tx2">
                <a:lumMod val="50000"/>
              </a:schemeClr>
            </a:solidFill>
          </a:ln>
        </p:spPr>
      </p:pic>
    </p:spTree>
  </p:cSld>
  <p:clrMapOvr>
    <a:masterClrMapping/>
  </p:clrMapOvr>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665</TotalTime>
  <Words>1132</Words>
  <Application>Microsoft Office PowerPoint</Application>
  <PresentationFormat>Custom</PresentationFormat>
  <Paragraphs>95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 Math</vt:lpstr>
      <vt:lpstr>Default Design</vt:lpstr>
      <vt:lpstr>PowerPoint Presentation</vt:lpstr>
    </vt:vector>
  </TitlesOfParts>
  <Company>Genigraphics 800.790.4001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36x60</dc:title>
  <dc:creator>Genigraphics 800.790.4001</dc:creator>
  <dc:description>To order poster prints visit us at www.genigraphics.com</dc:description>
  <cp:lastModifiedBy>Christa Stiles</cp:lastModifiedBy>
  <cp:revision>38</cp:revision>
  <dcterms:created xsi:type="dcterms:W3CDTF">2008-05-03T03:01:56Z</dcterms:created>
  <dcterms:modified xsi:type="dcterms:W3CDTF">2020-03-06T21:07:25Z</dcterms:modified>
</cp:coreProperties>
</file>